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1" r:id="rId1"/>
    <p:sldMasterId id="2147483744" r:id="rId2"/>
    <p:sldMasterId id="2147483748" r:id="rId3"/>
  </p:sldMasterIdLst>
  <p:notesMasterIdLst>
    <p:notesMasterId r:id="rId48"/>
  </p:notesMasterIdLst>
  <p:handoutMasterIdLst>
    <p:handoutMasterId r:id="rId49"/>
  </p:handoutMasterIdLst>
  <p:sldIdLst>
    <p:sldId id="306" r:id="rId4"/>
    <p:sldId id="511" r:id="rId5"/>
    <p:sldId id="460" r:id="rId6"/>
    <p:sldId id="461" r:id="rId7"/>
    <p:sldId id="462" r:id="rId8"/>
    <p:sldId id="470" r:id="rId9"/>
    <p:sldId id="471" r:id="rId10"/>
    <p:sldId id="472" r:id="rId11"/>
    <p:sldId id="473" r:id="rId12"/>
    <p:sldId id="474" r:id="rId13"/>
    <p:sldId id="475" r:id="rId14"/>
    <p:sldId id="477" r:id="rId15"/>
    <p:sldId id="476" r:id="rId16"/>
    <p:sldId id="478" r:id="rId17"/>
    <p:sldId id="479" r:id="rId18"/>
    <p:sldId id="487" r:id="rId19"/>
    <p:sldId id="480" r:id="rId20"/>
    <p:sldId id="463" r:id="rId21"/>
    <p:sldId id="486" r:id="rId22"/>
    <p:sldId id="483" r:id="rId23"/>
    <p:sldId id="484" r:id="rId24"/>
    <p:sldId id="492" r:id="rId25"/>
    <p:sldId id="493" r:id="rId26"/>
    <p:sldId id="496" r:id="rId27"/>
    <p:sldId id="489" r:id="rId28"/>
    <p:sldId id="494" r:id="rId29"/>
    <p:sldId id="466" r:id="rId30"/>
    <p:sldId id="468" r:id="rId31"/>
    <p:sldId id="490" r:id="rId32"/>
    <p:sldId id="501" r:id="rId33"/>
    <p:sldId id="491" r:id="rId34"/>
    <p:sldId id="502" r:id="rId35"/>
    <p:sldId id="504" r:id="rId36"/>
    <p:sldId id="507" r:id="rId37"/>
    <p:sldId id="498" r:id="rId38"/>
    <p:sldId id="499" r:id="rId39"/>
    <p:sldId id="457" r:id="rId40"/>
    <p:sldId id="456" r:id="rId41"/>
    <p:sldId id="509" r:id="rId42"/>
    <p:sldId id="419" r:id="rId43"/>
    <p:sldId id="514" r:id="rId44"/>
    <p:sldId id="503" r:id="rId45"/>
    <p:sldId id="428" r:id="rId46"/>
    <p:sldId id="512" r:id="rId47"/>
  </p:sldIdLst>
  <p:sldSz cx="9144000" cy="6858000" type="screen4x3"/>
  <p:notesSz cx="6858000" cy="9872663"/>
  <p:defaultTex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E1F5"/>
    <a:srgbClr val="C0C0C0"/>
    <a:srgbClr val="96B9DC"/>
    <a:srgbClr val="0000FF"/>
    <a:srgbClr val="808080"/>
    <a:srgbClr val="CC9900"/>
    <a:srgbClr val="2D4B9B"/>
    <a:srgbClr val="FFFFCC"/>
    <a:srgbClr val="5A5A5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5" autoAdjust="0"/>
    <p:restoredTop sz="93367" autoAdjust="0"/>
  </p:normalViewPr>
  <p:slideViewPr>
    <p:cSldViewPr>
      <p:cViewPr>
        <p:scale>
          <a:sx n="120" d="100"/>
          <a:sy n="120" d="100"/>
        </p:scale>
        <p:origin x="-1242" y="-72"/>
      </p:cViewPr>
      <p:guideLst>
        <p:guide orient="horz" pos="119"/>
        <p:guide orient="horz" pos="3929"/>
        <p:guide orient="horz" pos="4292"/>
        <p:guide orient="horz" pos="981"/>
        <p:guide orient="horz" pos="4065"/>
        <p:guide orient="horz" pos="1344"/>
        <p:guide orient="horz" pos="572"/>
        <p:guide orient="horz" pos="799"/>
        <p:guide pos="2880"/>
        <p:guide pos="249"/>
        <p:guide pos="5602"/>
        <p:guide pos="158"/>
        <p:guide pos="5511"/>
      </p:guideLst>
    </p:cSldViewPr>
  </p:slideViewPr>
  <p:outlineViewPr>
    <p:cViewPr>
      <p:scale>
        <a:sx n="33" d="100"/>
        <a:sy n="33" d="100"/>
      </p:scale>
      <p:origin x="0" y="14226"/>
    </p:cViewPr>
  </p:outlineViewPr>
  <p:notesTextViewPr>
    <p:cViewPr>
      <p:scale>
        <a:sx n="100" d="100"/>
        <a:sy n="100" d="100"/>
      </p:scale>
      <p:origin x="0" y="0"/>
    </p:cViewPr>
  </p:notesTextViewPr>
  <p:sorterViewPr>
    <p:cViewPr>
      <p:scale>
        <a:sx n="33" d="100"/>
        <a:sy n="33" d="100"/>
      </p:scale>
      <p:origin x="0" y="0"/>
    </p:cViewPr>
  </p:sorterViewPr>
  <p:notesViewPr>
    <p:cSldViewPr>
      <p:cViewPr varScale="1">
        <p:scale>
          <a:sx n="70" d="100"/>
          <a:sy n="70" d="100"/>
        </p:scale>
        <p:origin x="-4158" y="-120"/>
      </p:cViewPr>
      <p:guideLst>
        <p:guide orient="horz" pos="3110"/>
        <p:guide pos="216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3388"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26" tIns="45914" rIns="91826" bIns="45914" numCol="1" anchor="t" anchorCtr="0" compatLnSpc="1">
            <a:prstTxWarp prst="textNoShape">
              <a:avLst/>
            </a:prstTxWarp>
          </a:bodyPr>
          <a:lstStyle>
            <a:lvl1pPr defTabSz="918201" eaLnBrk="1" hangingPunct="1">
              <a:defRPr sz="1200"/>
            </a:lvl1pPr>
          </a:lstStyle>
          <a:p>
            <a:pPr>
              <a:defRPr/>
            </a:pPr>
            <a:endParaRPr lang="de-DE"/>
          </a:p>
        </p:txBody>
      </p:sp>
      <p:sp>
        <p:nvSpPr>
          <p:cNvPr id="66563" name="Rectangle 3"/>
          <p:cNvSpPr>
            <a:spLocks noGrp="1" noChangeArrowheads="1"/>
          </p:cNvSpPr>
          <p:nvPr>
            <p:ph type="dt" sz="quarter" idx="1"/>
          </p:nvPr>
        </p:nvSpPr>
        <p:spPr bwMode="auto">
          <a:xfrm>
            <a:off x="3883025" y="0"/>
            <a:ext cx="2973388"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26" tIns="45914" rIns="91826" bIns="45914" numCol="1" anchor="t" anchorCtr="0" compatLnSpc="1">
            <a:prstTxWarp prst="textNoShape">
              <a:avLst/>
            </a:prstTxWarp>
          </a:bodyPr>
          <a:lstStyle>
            <a:lvl1pPr algn="r" defTabSz="918201" eaLnBrk="1" hangingPunct="1">
              <a:defRPr sz="1200"/>
            </a:lvl1pPr>
          </a:lstStyle>
          <a:p>
            <a:pPr>
              <a:defRPr/>
            </a:pPr>
            <a:endParaRPr lang="de-DE"/>
          </a:p>
        </p:txBody>
      </p:sp>
      <p:sp>
        <p:nvSpPr>
          <p:cNvPr id="66564" name="Rectangle 4"/>
          <p:cNvSpPr>
            <a:spLocks noGrp="1" noChangeArrowheads="1"/>
          </p:cNvSpPr>
          <p:nvPr>
            <p:ph type="ftr" sz="quarter" idx="2"/>
          </p:nvPr>
        </p:nvSpPr>
        <p:spPr bwMode="auto">
          <a:xfrm>
            <a:off x="0" y="9380538"/>
            <a:ext cx="2973388"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26" tIns="45914" rIns="91826" bIns="45914" numCol="1" anchor="b" anchorCtr="0" compatLnSpc="1">
            <a:prstTxWarp prst="textNoShape">
              <a:avLst/>
            </a:prstTxWarp>
          </a:bodyPr>
          <a:lstStyle>
            <a:lvl1pPr defTabSz="918201" eaLnBrk="1" hangingPunct="1">
              <a:defRPr sz="1200"/>
            </a:lvl1pPr>
          </a:lstStyle>
          <a:p>
            <a:pPr>
              <a:defRPr/>
            </a:pPr>
            <a:endParaRPr lang="de-DE"/>
          </a:p>
        </p:txBody>
      </p:sp>
      <p:sp>
        <p:nvSpPr>
          <p:cNvPr id="66565" name="Rectangle 5"/>
          <p:cNvSpPr>
            <a:spLocks noGrp="1" noChangeArrowheads="1"/>
          </p:cNvSpPr>
          <p:nvPr>
            <p:ph type="sldNum" sz="quarter" idx="3"/>
          </p:nvPr>
        </p:nvSpPr>
        <p:spPr bwMode="auto">
          <a:xfrm>
            <a:off x="3883025" y="9380538"/>
            <a:ext cx="2973388"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26" tIns="45914" rIns="91826" bIns="45914" numCol="1" anchor="b" anchorCtr="0" compatLnSpc="1">
            <a:prstTxWarp prst="textNoShape">
              <a:avLst/>
            </a:prstTxWarp>
          </a:bodyPr>
          <a:lstStyle>
            <a:lvl1pPr algn="r" defTabSz="918201" eaLnBrk="1" hangingPunct="1">
              <a:defRPr sz="1200"/>
            </a:lvl1pPr>
          </a:lstStyle>
          <a:p>
            <a:pPr>
              <a:defRPr/>
            </a:pPr>
            <a:fld id="{F5D473E8-F407-40DE-84F4-974A49EE9815}" type="slidenum">
              <a:rPr lang="de-DE"/>
              <a:pPr>
                <a:defRPr/>
              </a:pPr>
              <a:t>‹Nr.›</a:t>
            </a:fld>
            <a:endParaRPr lang="de-DE"/>
          </a:p>
        </p:txBody>
      </p:sp>
    </p:spTree>
    <p:extLst>
      <p:ext uri="{BB962C8B-B14F-4D97-AF65-F5344CB8AC3E}">
        <p14:creationId xmlns:p14="http://schemas.microsoft.com/office/powerpoint/2010/main" val="782784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1026"/>
          <p:cNvSpPr>
            <a:spLocks noGrp="1" noChangeArrowheads="1"/>
          </p:cNvSpPr>
          <p:nvPr>
            <p:ph type="hdr" sz="quarter"/>
          </p:nvPr>
        </p:nvSpPr>
        <p:spPr bwMode="auto">
          <a:xfrm>
            <a:off x="0" y="0"/>
            <a:ext cx="297338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26" tIns="45914" rIns="91826" bIns="45914" numCol="1" anchor="t" anchorCtr="0" compatLnSpc="1">
            <a:prstTxWarp prst="textNoShape">
              <a:avLst/>
            </a:prstTxWarp>
          </a:bodyPr>
          <a:lstStyle>
            <a:lvl1pPr defTabSz="918201" eaLnBrk="1" hangingPunct="1">
              <a:defRPr sz="1200">
                <a:latin typeface="Times New Roman" pitchFamily="18" charset="0"/>
              </a:defRPr>
            </a:lvl1pPr>
          </a:lstStyle>
          <a:p>
            <a:pPr>
              <a:defRPr/>
            </a:pPr>
            <a:endParaRPr lang="de-DE"/>
          </a:p>
        </p:txBody>
      </p:sp>
      <p:sp>
        <p:nvSpPr>
          <p:cNvPr id="64515" name="Rectangle 1027"/>
          <p:cNvSpPr>
            <a:spLocks noGrp="1" noChangeArrowheads="1"/>
          </p:cNvSpPr>
          <p:nvPr>
            <p:ph type="dt" idx="1"/>
          </p:nvPr>
        </p:nvSpPr>
        <p:spPr bwMode="auto">
          <a:xfrm>
            <a:off x="3884613" y="0"/>
            <a:ext cx="29733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26" tIns="45914" rIns="91826" bIns="45914" numCol="1" anchor="t" anchorCtr="0" compatLnSpc="1">
            <a:prstTxWarp prst="textNoShape">
              <a:avLst/>
            </a:prstTxWarp>
          </a:bodyPr>
          <a:lstStyle>
            <a:lvl1pPr algn="r" defTabSz="918201" eaLnBrk="1" hangingPunct="1">
              <a:defRPr sz="1200">
                <a:latin typeface="Times New Roman" pitchFamily="18" charset="0"/>
              </a:defRPr>
            </a:lvl1pPr>
          </a:lstStyle>
          <a:p>
            <a:pPr>
              <a:defRPr/>
            </a:pPr>
            <a:endParaRPr lang="de-DE"/>
          </a:p>
        </p:txBody>
      </p:sp>
      <p:sp>
        <p:nvSpPr>
          <p:cNvPr id="63492" name="Rectangle 1028"/>
          <p:cNvSpPr>
            <a:spLocks noGrp="1" noRot="1" noChangeAspect="1" noChangeArrowheads="1" noTextEdit="1"/>
          </p:cNvSpPr>
          <p:nvPr>
            <p:ph type="sldImg" idx="2"/>
          </p:nvPr>
        </p:nvSpPr>
        <p:spPr bwMode="auto">
          <a:xfrm>
            <a:off x="1006475" y="774700"/>
            <a:ext cx="4846638" cy="36353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1029"/>
          <p:cNvSpPr>
            <a:spLocks noGrp="1" noChangeArrowheads="1"/>
          </p:cNvSpPr>
          <p:nvPr>
            <p:ph type="body" sz="quarter" idx="3"/>
          </p:nvPr>
        </p:nvSpPr>
        <p:spPr bwMode="auto">
          <a:xfrm>
            <a:off x="915988" y="4719638"/>
            <a:ext cx="5026025"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26" tIns="45914" rIns="91826" bIns="45914" numCol="1" anchor="t" anchorCtr="0" compatLnSpc="1">
            <a:prstTxWarp prst="textNoShape">
              <a:avLst/>
            </a:prstTxWarp>
          </a:bodyPr>
          <a:lstStyle/>
          <a:p>
            <a:pPr lvl="0"/>
            <a:r>
              <a:rPr lang="de-DE" noProof="0" smtClean="0"/>
              <a:t>Klicken Sie, um die Formate des Vorlagentextes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64518" name="Rectangle 1030"/>
          <p:cNvSpPr>
            <a:spLocks noGrp="1" noChangeArrowheads="1"/>
          </p:cNvSpPr>
          <p:nvPr>
            <p:ph type="ftr" sz="quarter" idx="4"/>
          </p:nvPr>
        </p:nvSpPr>
        <p:spPr bwMode="auto">
          <a:xfrm>
            <a:off x="0" y="9361488"/>
            <a:ext cx="2973388" cy="5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26" tIns="45914" rIns="91826" bIns="45914" numCol="1" anchor="b" anchorCtr="0" compatLnSpc="1">
            <a:prstTxWarp prst="textNoShape">
              <a:avLst/>
            </a:prstTxWarp>
          </a:bodyPr>
          <a:lstStyle>
            <a:lvl1pPr defTabSz="918201" eaLnBrk="1" hangingPunct="1">
              <a:defRPr sz="1200">
                <a:latin typeface="Times New Roman" pitchFamily="18" charset="0"/>
              </a:defRPr>
            </a:lvl1pPr>
          </a:lstStyle>
          <a:p>
            <a:pPr>
              <a:defRPr/>
            </a:pPr>
            <a:endParaRPr lang="de-DE"/>
          </a:p>
        </p:txBody>
      </p:sp>
      <p:sp>
        <p:nvSpPr>
          <p:cNvPr id="64519" name="Rectangle 1031"/>
          <p:cNvSpPr>
            <a:spLocks noGrp="1" noChangeArrowheads="1"/>
          </p:cNvSpPr>
          <p:nvPr>
            <p:ph type="sldNum" sz="quarter" idx="5"/>
          </p:nvPr>
        </p:nvSpPr>
        <p:spPr bwMode="auto">
          <a:xfrm>
            <a:off x="3884613" y="9361488"/>
            <a:ext cx="2973387" cy="5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26" tIns="45914" rIns="91826" bIns="45914" numCol="1" anchor="b" anchorCtr="0" compatLnSpc="1">
            <a:prstTxWarp prst="textNoShape">
              <a:avLst/>
            </a:prstTxWarp>
          </a:bodyPr>
          <a:lstStyle>
            <a:lvl1pPr algn="r" defTabSz="918201" eaLnBrk="1" hangingPunct="1">
              <a:defRPr sz="1200">
                <a:latin typeface="Times New Roman" pitchFamily="18" charset="0"/>
              </a:defRPr>
            </a:lvl1pPr>
          </a:lstStyle>
          <a:p>
            <a:pPr>
              <a:defRPr/>
            </a:pPr>
            <a:fld id="{744362A2-B0B7-417B-A2AA-F2752540B7F4}" type="slidenum">
              <a:rPr lang="de-DE"/>
              <a:pPr>
                <a:defRPr/>
              </a:pPr>
              <a:t>‹Nr.›</a:t>
            </a:fld>
            <a:endParaRPr lang="de-DE"/>
          </a:p>
        </p:txBody>
      </p:sp>
    </p:spTree>
    <p:extLst>
      <p:ext uri="{BB962C8B-B14F-4D97-AF65-F5344CB8AC3E}">
        <p14:creationId xmlns:p14="http://schemas.microsoft.com/office/powerpoint/2010/main" val="24176543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Folienbildplatzhalter 1"/>
          <p:cNvSpPr>
            <a:spLocks noGrp="1" noRot="1" noChangeAspect="1" noTextEdit="1"/>
          </p:cNvSpPr>
          <p:nvPr>
            <p:ph type="sldImg"/>
          </p:nvPr>
        </p:nvSpPr>
        <p:spPr>
          <a:ln/>
        </p:spPr>
      </p:sp>
      <p:sp>
        <p:nvSpPr>
          <p:cNvPr id="108547" name="Notizenplatzhalter 2"/>
          <p:cNvSpPr>
            <a:spLocks noGrp="1"/>
          </p:cNvSpPr>
          <p:nvPr>
            <p:ph type="body" idx="1"/>
          </p:nvPr>
        </p:nvSpPr>
        <p:spPr>
          <a:noFill/>
        </p:spPr>
        <p:txBody>
          <a:bodyPr/>
          <a:lstStyle/>
          <a:p>
            <a:pPr eaLnBrk="1" hangingPunct="1"/>
            <a:endParaRPr lang="de-DE" altLang="de-DE" smtClean="0"/>
          </a:p>
        </p:txBody>
      </p:sp>
      <p:sp>
        <p:nvSpPr>
          <p:cNvPr id="108548" name="Foliennummernplatzhalter 3"/>
          <p:cNvSpPr>
            <a:spLocks noGrp="1"/>
          </p:cNvSpPr>
          <p:nvPr>
            <p:ph type="sldNum" sz="quarter" idx="5"/>
          </p:nvPr>
        </p:nvSpPr>
        <p:spPr>
          <a:noFill/>
        </p:spPr>
        <p:txBody>
          <a:bodyPr/>
          <a:lstStyle>
            <a:lvl1pPr defTabSz="917575">
              <a:defRPr>
                <a:solidFill>
                  <a:schemeClr val="tx1"/>
                </a:solidFill>
                <a:latin typeface="Arial" charset="0"/>
              </a:defRPr>
            </a:lvl1pPr>
            <a:lvl2pPr marL="742950" indent="-285750" defTabSz="917575">
              <a:defRPr>
                <a:solidFill>
                  <a:schemeClr val="tx1"/>
                </a:solidFill>
                <a:latin typeface="Arial" charset="0"/>
              </a:defRPr>
            </a:lvl2pPr>
            <a:lvl3pPr marL="1143000" indent="-228600" defTabSz="917575">
              <a:defRPr>
                <a:solidFill>
                  <a:schemeClr val="tx1"/>
                </a:solidFill>
                <a:latin typeface="Arial" charset="0"/>
              </a:defRPr>
            </a:lvl3pPr>
            <a:lvl4pPr marL="1600200" indent="-228600" defTabSz="917575">
              <a:defRPr>
                <a:solidFill>
                  <a:schemeClr val="tx1"/>
                </a:solidFill>
                <a:latin typeface="Arial" charset="0"/>
              </a:defRPr>
            </a:lvl4pPr>
            <a:lvl5pPr marL="2057400" indent="-228600" defTabSz="917575">
              <a:defRPr>
                <a:solidFill>
                  <a:schemeClr val="tx1"/>
                </a:solidFill>
                <a:latin typeface="Arial" charset="0"/>
              </a:defRPr>
            </a:lvl5pPr>
            <a:lvl6pPr marL="2514600" indent="-228600" defTabSz="917575" eaLnBrk="0" fontAlgn="base" hangingPunct="0">
              <a:spcBef>
                <a:spcPct val="0"/>
              </a:spcBef>
              <a:spcAft>
                <a:spcPct val="0"/>
              </a:spcAft>
              <a:defRPr>
                <a:solidFill>
                  <a:schemeClr val="tx1"/>
                </a:solidFill>
                <a:latin typeface="Arial" charset="0"/>
              </a:defRPr>
            </a:lvl6pPr>
            <a:lvl7pPr marL="2971800" indent="-228600" defTabSz="917575" eaLnBrk="0" fontAlgn="base" hangingPunct="0">
              <a:spcBef>
                <a:spcPct val="0"/>
              </a:spcBef>
              <a:spcAft>
                <a:spcPct val="0"/>
              </a:spcAft>
              <a:defRPr>
                <a:solidFill>
                  <a:schemeClr val="tx1"/>
                </a:solidFill>
                <a:latin typeface="Arial" charset="0"/>
              </a:defRPr>
            </a:lvl7pPr>
            <a:lvl8pPr marL="3429000" indent="-228600" defTabSz="917575" eaLnBrk="0" fontAlgn="base" hangingPunct="0">
              <a:spcBef>
                <a:spcPct val="0"/>
              </a:spcBef>
              <a:spcAft>
                <a:spcPct val="0"/>
              </a:spcAft>
              <a:defRPr>
                <a:solidFill>
                  <a:schemeClr val="tx1"/>
                </a:solidFill>
                <a:latin typeface="Arial" charset="0"/>
              </a:defRPr>
            </a:lvl8pPr>
            <a:lvl9pPr marL="3886200" indent="-228600" defTabSz="917575" eaLnBrk="0" fontAlgn="base" hangingPunct="0">
              <a:spcBef>
                <a:spcPct val="0"/>
              </a:spcBef>
              <a:spcAft>
                <a:spcPct val="0"/>
              </a:spcAft>
              <a:defRPr>
                <a:solidFill>
                  <a:schemeClr val="tx1"/>
                </a:solidFill>
                <a:latin typeface="Arial" charset="0"/>
              </a:defRPr>
            </a:lvl9pPr>
          </a:lstStyle>
          <a:p>
            <a:fld id="{EBEE1E78-808F-4260-82B9-97FC929D5C04}" type="slidenum">
              <a:rPr lang="de-DE" altLang="de-DE" smtClean="0">
                <a:latin typeface="Times New Roman" pitchFamily="18" charset="0"/>
              </a:rPr>
              <a:pPr/>
              <a:t>2</a:t>
            </a:fld>
            <a:endParaRPr lang="de-DE" altLang="de-DE"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e-DE" altLang="de-DE"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txBox="1">
            <a:spLocks noGrp="1" noChangeArrowheads="1"/>
          </p:cNvSpPr>
          <p:nvPr/>
        </p:nvSpPr>
        <p:spPr bwMode="auto">
          <a:xfrm>
            <a:off x="3885274" y="9377745"/>
            <a:ext cx="2971093" cy="49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13" tIns="46557" rIns="93113" bIns="46557" anchor="b"/>
          <a:lstStyle>
            <a:lvl1pPr defTabSz="917575">
              <a:defRPr>
                <a:solidFill>
                  <a:schemeClr val="tx1"/>
                </a:solidFill>
                <a:latin typeface="Arial" pitchFamily="34" charset="0"/>
              </a:defRPr>
            </a:lvl1pPr>
            <a:lvl2pPr marL="742950" indent="-285750" defTabSz="917575">
              <a:defRPr>
                <a:solidFill>
                  <a:schemeClr val="tx1"/>
                </a:solidFill>
                <a:latin typeface="Arial" pitchFamily="34" charset="0"/>
              </a:defRPr>
            </a:lvl2pPr>
            <a:lvl3pPr marL="1143000" indent="-228600" defTabSz="917575">
              <a:defRPr>
                <a:solidFill>
                  <a:schemeClr val="tx1"/>
                </a:solidFill>
                <a:latin typeface="Arial" pitchFamily="34" charset="0"/>
              </a:defRPr>
            </a:lvl3pPr>
            <a:lvl4pPr marL="1600200" indent="-228600" defTabSz="917575">
              <a:defRPr>
                <a:solidFill>
                  <a:schemeClr val="tx1"/>
                </a:solidFill>
                <a:latin typeface="Arial" pitchFamily="34" charset="0"/>
              </a:defRPr>
            </a:lvl4pPr>
            <a:lvl5pPr marL="2057400" indent="-228600" defTabSz="917575">
              <a:defRPr>
                <a:solidFill>
                  <a:schemeClr val="tx1"/>
                </a:solidFill>
                <a:latin typeface="Arial" pitchFamily="34" charset="0"/>
              </a:defRPr>
            </a:lvl5pPr>
            <a:lvl6pPr marL="2514600" indent="-228600" defTabSz="917575" eaLnBrk="0" fontAlgn="base" hangingPunct="0">
              <a:spcBef>
                <a:spcPct val="0"/>
              </a:spcBef>
              <a:spcAft>
                <a:spcPct val="0"/>
              </a:spcAft>
              <a:defRPr>
                <a:solidFill>
                  <a:schemeClr val="tx1"/>
                </a:solidFill>
                <a:latin typeface="Arial" pitchFamily="34" charset="0"/>
              </a:defRPr>
            </a:lvl6pPr>
            <a:lvl7pPr marL="2971800" indent="-228600" defTabSz="917575" eaLnBrk="0" fontAlgn="base" hangingPunct="0">
              <a:spcBef>
                <a:spcPct val="0"/>
              </a:spcBef>
              <a:spcAft>
                <a:spcPct val="0"/>
              </a:spcAft>
              <a:defRPr>
                <a:solidFill>
                  <a:schemeClr val="tx1"/>
                </a:solidFill>
                <a:latin typeface="Arial" pitchFamily="34" charset="0"/>
              </a:defRPr>
            </a:lvl7pPr>
            <a:lvl8pPr marL="3429000" indent="-228600" defTabSz="917575" eaLnBrk="0" fontAlgn="base" hangingPunct="0">
              <a:spcBef>
                <a:spcPct val="0"/>
              </a:spcBef>
              <a:spcAft>
                <a:spcPct val="0"/>
              </a:spcAft>
              <a:defRPr>
                <a:solidFill>
                  <a:schemeClr val="tx1"/>
                </a:solidFill>
                <a:latin typeface="Arial" pitchFamily="34" charset="0"/>
              </a:defRPr>
            </a:lvl8pPr>
            <a:lvl9pPr marL="3886200" indent="-228600" defTabSz="917575" eaLnBrk="0" fontAlgn="base" hangingPunct="0">
              <a:spcBef>
                <a:spcPct val="0"/>
              </a:spcBef>
              <a:spcAft>
                <a:spcPct val="0"/>
              </a:spcAft>
              <a:defRPr>
                <a:solidFill>
                  <a:schemeClr val="tx1"/>
                </a:solidFill>
                <a:latin typeface="Arial" pitchFamily="34" charset="0"/>
              </a:defRPr>
            </a:lvl9pPr>
          </a:lstStyle>
          <a:p>
            <a:pPr algn="r" eaLnBrk="1" hangingPunct="1"/>
            <a:fld id="{03007618-F529-4514-9FBA-92789813EA4E}" type="slidenum">
              <a:rPr lang="de-DE" altLang="de-DE" sz="1200">
                <a:solidFill>
                  <a:srgbClr val="000000"/>
                </a:solidFill>
                <a:latin typeface="Times New Roman" pitchFamily="18" charset="0"/>
                <a:cs typeface="Arial" pitchFamily="34" charset="0"/>
              </a:rPr>
              <a:pPr algn="r" eaLnBrk="1" hangingPunct="1"/>
              <a:t>5</a:t>
            </a:fld>
            <a:endParaRPr lang="de-DE" altLang="de-DE" sz="1200">
              <a:solidFill>
                <a:srgbClr val="000000"/>
              </a:solidFill>
              <a:latin typeface="Times New Roman" pitchFamily="18" charset="0"/>
              <a:cs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15816" y="4688873"/>
            <a:ext cx="5026369" cy="44430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D95BBF2-B9B6-4252-A433-55AB601F81C3}" type="slidenum">
              <a:rPr lang="de-DE" smtClean="0">
                <a:solidFill>
                  <a:prstClr val="black"/>
                </a:solidFill>
              </a:rPr>
              <a:pPr>
                <a:defRPr/>
              </a:pPr>
              <a:t>18</a:t>
            </a:fld>
            <a:endParaRPr lang="de-DE">
              <a:solidFill>
                <a:prstClr val="black"/>
              </a:solidFill>
            </a:endParaRPr>
          </a:p>
        </p:txBody>
      </p:sp>
    </p:spTree>
    <p:extLst>
      <p:ext uri="{BB962C8B-B14F-4D97-AF65-F5344CB8AC3E}">
        <p14:creationId xmlns:p14="http://schemas.microsoft.com/office/powerpoint/2010/main" val="3725097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smtClean="0"/>
              <a:t>Analysen</a:t>
            </a:r>
            <a:r>
              <a:rPr lang="en-US" dirty="0" smtClean="0"/>
              <a:t>: </a:t>
            </a:r>
            <a:r>
              <a:rPr lang="en-US" dirty="0" err="1" smtClean="0"/>
              <a:t>Dauerhaft</a:t>
            </a:r>
            <a:r>
              <a:rPr lang="en-US" dirty="0" smtClean="0"/>
              <a:t> </a:t>
            </a:r>
            <a:r>
              <a:rPr lang="en-US" dirty="0" err="1" smtClean="0"/>
              <a:t>archivert</a:t>
            </a:r>
            <a:endParaRPr lang="en-US" dirty="0" smtClean="0"/>
          </a:p>
          <a:p>
            <a:r>
              <a:rPr lang="en-US" dirty="0" err="1" smtClean="0"/>
              <a:t>Vorhersagen</a:t>
            </a:r>
            <a:r>
              <a:rPr lang="en-US" dirty="0" smtClean="0"/>
              <a:t>: 15 </a:t>
            </a:r>
            <a:r>
              <a:rPr lang="en-US" dirty="0" err="1" smtClean="0"/>
              <a:t>Monate</a:t>
            </a:r>
            <a:r>
              <a:rPr lang="en-US" dirty="0" smtClean="0"/>
              <a:t> </a:t>
            </a:r>
            <a:r>
              <a:rPr lang="en-US" dirty="0" err="1" smtClean="0"/>
              <a:t>lang</a:t>
            </a:r>
            <a:r>
              <a:rPr lang="en-US" dirty="0" smtClean="0"/>
              <a:t> </a:t>
            </a:r>
            <a:r>
              <a:rPr lang="en-US" dirty="0" err="1" smtClean="0"/>
              <a:t>gespeichert</a:t>
            </a:r>
            <a:endParaRPr lang="en-US" dirty="0" smtClean="0"/>
          </a:p>
          <a:p>
            <a:endParaRPr lang="en-US" dirty="0"/>
          </a:p>
        </p:txBody>
      </p:sp>
      <p:sp>
        <p:nvSpPr>
          <p:cNvPr id="4" name="Foliennummernplatzhalter 3"/>
          <p:cNvSpPr>
            <a:spLocks noGrp="1"/>
          </p:cNvSpPr>
          <p:nvPr>
            <p:ph type="sldNum" sz="quarter" idx="10"/>
          </p:nvPr>
        </p:nvSpPr>
        <p:spPr/>
        <p:txBody>
          <a:bodyPr/>
          <a:lstStyle/>
          <a:p>
            <a:pPr>
              <a:defRPr/>
            </a:pPr>
            <a:fld id="{744362A2-B0B7-417B-A2AA-F2752540B7F4}" type="slidenum">
              <a:rPr lang="de-DE" smtClean="0"/>
              <a:pPr>
                <a:defRPr/>
              </a:pPr>
              <a:t>19</a:t>
            </a:fld>
            <a:endParaRPr lang="de-DE"/>
          </a:p>
        </p:txBody>
      </p:sp>
    </p:spTree>
    <p:extLst>
      <p:ext uri="{BB962C8B-B14F-4D97-AF65-F5344CB8AC3E}">
        <p14:creationId xmlns:p14="http://schemas.microsoft.com/office/powerpoint/2010/main" val="3334970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p:cNvSpPr>
            <a:spLocks noGrp="1" noRot="1" noChangeAspect="1" noTextEdit="1"/>
          </p:cNvSpPr>
          <p:nvPr>
            <p:ph type="sldImg"/>
          </p:nvPr>
        </p:nvSpPr>
        <p:spPr>
          <a:ln/>
        </p:spPr>
      </p:sp>
      <p:sp>
        <p:nvSpPr>
          <p:cNvPr id="64515" name="Notizenplatzhalter 2"/>
          <p:cNvSpPr>
            <a:spLocks noGrp="1"/>
          </p:cNvSpPr>
          <p:nvPr>
            <p:ph type="body" idx="1"/>
          </p:nvPr>
        </p:nvSpPr>
        <p:spPr>
          <a:noFill/>
        </p:spPr>
        <p:txBody>
          <a:bodyPr/>
          <a:lstStyle/>
          <a:p>
            <a:pPr eaLnBrk="1" hangingPunct="1"/>
            <a:endParaRPr lang="de-DE" altLang="de-DE" smtClean="0"/>
          </a:p>
        </p:txBody>
      </p:sp>
      <p:sp>
        <p:nvSpPr>
          <p:cNvPr id="64516" name="Foliennummernplatzhalter 3"/>
          <p:cNvSpPr>
            <a:spLocks noGrp="1"/>
          </p:cNvSpPr>
          <p:nvPr>
            <p:ph type="sldNum" sz="quarter" idx="5"/>
          </p:nvPr>
        </p:nvSpPr>
        <p:spPr>
          <a:noFill/>
        </p:spPr>
        <p:txBody>
          <a:bodyPr/>
          <a:lstStyle>
            <a:lvl1pPr defTabSz="917575">
              <a:defRPr>
                <a:solidFill>
                  <a:schemeClr val="tx1"/>
                </a:solidFill>
                <a:latin typeface="Arial" charset="0"/>
              </a:defRPr>
            </a:lvl1pPr>
            <a:lvl2pPr marL="742950" indent="-285750" defTabSz="917575">
              <a:defRPr>
                <a:solidFill>
                  <a:schemeClr val="tx1"/>
                </a:solidFill>
                <a:latin typeface="Arial" charset="0"/>
              </a:defRPr>
            </a:lvl2pPr>
            <a:lvl3pPr marL="1143000" indent="-228600" defTabSz="917575">
              <a:defRPr>
                <a:solidFill>
                  <a:schemeClr val="tx1"/>
                </a:solidFill>
                <a:latin typeface="Arial" charset="0"/>
              </a:defRPr>
            </a:lvl3pPr>
            <a:lvl4pPr marL="1600200" indent="-228600" defTabSz="917575">
              <a:defRPr>
                <a:solidFill>
                  <a:schemeClr val="tx1"/>
                </a:solidFill>
                <a:latin typeface="Arial" charset="0"/>
              </a:defRPr>
            </a:lvl4pPr>
            <a:lvl5pPr marL="2057400" indent="-228600" defTabSz="917575">
              <a:defRPr>
                <a:solidFill>
                  <a:schemeClr val="tx1"/>
                </a:solidFill>
                <a:latin typeface="Arial" charset="0"/>
              </a:defRPr>
            </a:lvl5pPr>
            <a:lvl6pPr marL="2514600" indent="-228600" defTabSz="917575" eaLnBrk="0" fontAlgn="base" hangingPunct="0">
              <a:spcBef>
                <a:spcPct val="0"/>
              </a:spcBef>
              <a:spcAft>
                <a:spcPct val="0"/>
              </a:spcAft>
              <a:defRPr>
                <a:solidFill>
                  <a:schemeClr val="tx1"/>
                </a:solidFill>
                <a:latin typeface="Arial" charset="0"/>
              </a:defRPr>
            </a:lvl6pPr>
            <a:lvl7pPr marL="2971800" indent="-228600" defTabSz="917575" eaLnBrk="0" fontAlgn="base" hangingPunct="0">
              <a:spcBef>
                <a:spcPct val="0"/>
              </a:spcBef>
              <a:spcAft>
                <a:spcPct val="0"/>
              </a:spcAft>
              <a:defRPr>
                <a:solidFill>
                  <a:schemeClr val="tx1"/>
                </a:solidFill>
                <a:latin typeface="Arial" charset="0"/>
              </a:defRPr>
            </a:lvl7pPr>
            <a:lvl8pPr marL="3429000" indent="-228600" defTabSz="917575" eaLnBrk="0" fontAlgn="base" hangingPunct="0">
              <a:spcBef>
                <a:spcPct val="0"/>
              </a:spcBef>
              <a:spcAft>
                <a:spcPct val="0"/>
              </a:spcAft>
              <a:defRPr>
                <a:solidFill>
                  <a:schemeClr val="tx1"/>
                </a:solidFill>
                <a:latin typeface="Arial" charset="0"/>
              </a:defRPr>
            </a:lvl8pPr>
            <a:lvl9pPr marL="3886200" indent="-228600" defTabSz="917575" eaLnBrk="0" fontAlgn="base" hangingPunct="0">
              <a:spcBef>
                <a:spcPct val="0"/>
              </a:spcBef>
              <a:spcAft>
                <a:spcPct val="0"/>
              </a:spcAft>
              <a:defRPr>
                <a:solidFill>
                  <a:schemeClr val="tx1"/>
                </a:solidFill>
                <a:latin typeface="Arial" charset="0"/>
              </a:defRPr>
            </a:lvl9pPr>
          </a:lstStyle>
          <a:p>
            <a:fld id="{3D5055FC-69DE-4203-9EB7-18D62A05265C}" type="slidenum">
              <a:rPr lang="de-DE" altLang="de-DE" smtClean="0">
                <a:latin typeface="Times New Roman" pitchFamily="18" charset="0"/>
              </a:rPr>
              <a:pPr/>
              <a:t>27</a:t>
            </a:fld>
            <a:endParaRPr lang="de-DE" altLang="de-DE"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p:cNvSpPr>
            <a:spLocks noGrp="1" noRot="1" noChangeAspect="1" noTextEdit="1"/>
          </p:cNvSpPr>
          <p:nvPr>
            <p:ph type="sldImg"/>
          </p:nvPr>
        </p:nvSpPr>
        <p:spPr>
          <a:ln/>
        </p:spPr>
      </p:sp>
      <p:sp>
        <p:nvSpPr>
          <p:cNvPr id="64515" name="Notizenplatzhalter 2"/>
          <p:cNvSpPr>
            <a:spLocks noGrp="1"/>
          </p:cNvSpPr>
          <p:nvPr>
            <p:ph type="body" idx="1"/>
          </p:nvPr>
        </p:nvSpPr>
        <p:spPr>
          <a:noFill/>
        </p:spPr>
        <p:txBody>
          <a:bodyPr/>
          <a:lstStyle/>
          <a:p>
            <a:pPr eaLnBrk="1" hangingPunct="1"/>
            <a:endParaRPr lang="de-DE" altLang="de-DE" smtClean="0"/>
          </a:p>
        </p:txBody>
      </p:sp>
      <p:sp>
        <p:nvSpPr>
          <p:cNvPr id="64516" name="Foliennummernplatzhalter 3"/>
          <p:cNvSpPr>
            <a:spLocks noGrp="1"/>
          </p:cNvSpPr>
          <p:nvPr>
            <p:ph type="sldNum" sz="quarter" idx="5"/>
          </p:nvPr>
        </p:nvSpPr>
        <p:spPr>
          <a:noFill/>
        </p:spPr>
        <p:txBody>
          <a:bodyPr/>
          <a:lstStyle>
            <a:lvl1pPr defTabSz="917575">
              <a:defRPr>
                <a:solidFill>
                  <a:schemeClr val="tx1"/>
                </a:solidFill>
                <a:latin typeface="Arial" charset="0"/>
              </a:defRPr>
            </a:lvl1pPr>
            <a:lvl2pPr marL="742950" indent="-285750" defTabSz="917575">
              <a:defRPr>
                <a:solidFill>
                  <a:schemeClr val="tx1"/>
                </a:solidFill>
                <a:latin typeface="Arial" charset="0"/>
              </a:defRPr>
            </a:lvl2pPr>
            <a:lvl3pPr marL="1143000" indent="-228600" defTabSz="917575">
              <a:defRPr>
                <a:solidFill>
                  <a:schemeClr val="tx1"/>
                </a:solidFill>
                <a:latin typeface="Arial" charset="0"/>
              </a:defRPr>
            </a:lvl3pPr>
            <a:lvl4pPr marL="1600200" indent="-228600" defTabSz="917575">
              <a:defRPr>
                <a:solidFill>
                  <a:schemeClr val="tx1"/>
                </a:solidFill>
                <a:latin typeface="Arial" charset="0"/>
              </a:defRPr>
            </a:lvl4pPr>
            <a:lvl5pPr marL="2057400" indent="-228600" defTabSz="917575">
              <a:defRPr>
                <a:solidFill>
                  <a:schemeClr val="tx1"/>
                </a:solidFill>
                <a:latin typeface="Arial" charset="0"/>
              </a:defRPr>
            </a:lvl5pPr>
            <a:lvl6pPr marL="2514600" indent="-228600" defTabSz="917575" eaLnBrk="0" fontAlgn="base" hangingPunct="0">
              <a:spcBef>
                <a:spcPct val="0"/>
              </a:spcBef>
              <a:spcAft>
                <a:spcPct val="0"/>
              </a:spcAft>
              <a:defRPr>
                <a:solidFill>
                  <a:schemeClr val="tx1"/>
                </a:solidFill>
                <a:latin typeface="Arial" charset="0"/>
              </a:defRPr>
            </a:lvl6pPr>
            <a:lvl7pPr marL="2971800" indent="-228600" defTabSz="917575" eaLnBrk="0" fontAlgn="base" hangingPunct="0">
              <a:spcBef>
                <a:spcPct val="0"/>
              </a:spcBef>
              <a:spcAft>
                <a:spcPct val="0"/>
              </a:spcAft>
              <a:defRPr>
                <a:solidFill>
                  <a:schemeClr val="tx1"/>
                </a:solidFill>
                <a:latin typeface="Arial" charset="0"/>
              </a:defRPr>
            </a:lvl7pPr>
            <a:lvl8pPr marL="3429000" indent="-228600" defTabSz="917575" eaLnBrk="0" fontAlgn="base" hangingPunct="0">
              <a:spcBef>
                <a:spcPct val="0"/>
              </a:spcBef>
              <a:spcAft>
                <a:spcPct val="0"/>
              </a:spcAft>
              <a:defRPr>
                <a:solidFill>
                  <a:schemeClr val="tx1"/>
                </a:solidFill>
                <a:latin typeface="Arial" charset="0"/>
              </a:defRPr>
            </a:lvl8pPr>
            <a:lvl9pPr marL="3886200" indent="-228600" defTabSz="917575" eaLnBrk="0" fontAlgn="base" hangingPunct="0">
              <a:spcBef>
                <a:spcPct val="0"/>
              </a:spcBef>
              <a:spcAft>
                <a:spcPct val="0"/>
              </a:spcAft>
              <a:defRPr>
                <a:solidFill>
                  <a:schemeClr val="tx1"/>
                </a:solidFill>
                <a:latin typeface="Arial" charset="0"/>
              </a:defRPr>
            </a:lvl9pPr>
          </a:lstStyle>
          <a:p>
            <a:fld id="{3D5055FC-69DE-4203-9EB7-18D62A05265C}" type="slidenum">
              <a:rPr lang="de-DE" altLang="de-DE" smtClean="0">
                <a:latin typeface="Times New Roman" pitchFamily="18" charset="0"/>
              </a:rPr>
              <a:pPr/>
              <a:t>28</a:t>
            </a:fld>
            <a:endParaRPr lang="de-DE" altLang="de-DE"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p:spPr>
        <p:txBody>
          <a:bodyPr/>
          <a:lstStyle/>
          <a:p>
            <a:pPr eaLnBrk="1" hangingPunct="1"/>
            <a:endParaRPr lang="de-DE" altLang="de-D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Folienbildplatzhalter 1"/>
          <p:cNvSpPr>
            <a:spLocks noGrp="1" noRot="1" noChangeAspect="1" noTextEdit="1"/>
          </p:cNvSpPr>
          <p:nvPr>
            <p:ph type="sldImg"/>
          </p:nvPr>
        </p:nvSpPr>
        <p:spPr>
          <a:ln/>
        </p:spPr>
      </p:sp>
      <p:sp>
        <p:nvSpPr>
          <p:cNvPr id="108547" name="Notizenplatzhalter 2"/>
          <p:cNvSpPr>
            <a:spLocks noGrp="1"/>
          </p:cNvSpPr>
          <p:nvPr>
            <p:ph type="body" idx="1"/>
          </p:nvPr>
        </p:nvSpPr>
        <p:spPr>
          <a:noFill/>
        </p:spPr>
        <p:txBody>
          <a:bodyPr/>
          <a:lstStyle/>
          <a:p>
            <a:pPr eaLnBrk="1" hangingPunct="1"/>
            <a:endParaRPr lang="de-DE" altLang="de-DE" smtClean="0"/>
          </a:p>
        </p:txBody>
      </p:sp>
      <p:sp>
        <p:nvSpPr>
          <p:cNvPr id="108548" name="Foliennummernplatzhalter 3"/>
          <p:cNvSpPr>
            <a:spLocks noGrp="1"/>
          </p:cNvSpPr>
          <p:nvPr>
            <p:ph type="sldNum" sz="quarter" idx="5"/>
          </p:nvPr>
        </p:nvSpPr>
        <p:spPr>
          <a:noFill/>
        </p:spPr>
        <p:txBody>
          <a:bodyPr/>
          <a:lstStyle>
            <a:lvl1pPr defTabSz="917575">
              <a:defRPr>
                <a:solidFill>
                  <a:schemeClr val="tx1"/>
                </a:solidFill>
                <a:latin typeface="Arial" charset="0"/>
              </a:defRPr>
            </a:lvl1pPr>
            <a:lvl2pPr marL="742950" indent="-285750" defTabSz="917575">
              <a:defRPr>
                <a:solidFill>
                  <a:schemeClr val="tx1"/>
                </a:solidFill>
                <a:latin typeface="Arial" charset="0"/>
              </a:defRPr>
            </a:lvl2pPr>
            <a:lvl3pPr marL="1143000" indent="-228600" defTabSz="917575">
              <a:defRPr>
                <a:solidFill>
                  <a:schemeClr val="tx1"/>
                </a:solidFill>
                <a:latin typeface="Arial" charset="0"/>
              </a:defRPr>
            </a:lvl3pPr>
            <a:lvl4pPr marL="1600200" indent="-228600" defTabSz="917575">
              <a:defRPr>
                <a:solidFill>
                  <a:schemeClr val="tx1"/>
                </a:solidFill>
                <a:latin typeface="Arial" charset="0"/>
              </a:defRPr>
            </a:lvl4pPr>
            <a:lvl5pPr marL="2057400" indent="-228600" defTabSz="917575">
              <a:defRPr>
                <a:solidFill>
                  <a:schemeClr val="tx1"/>
                </a:solidFill>
                <a:latin typeface="Arial" charset="0"/>
              </a:defRPr>
            </a:lvl5pPr>
            <a:lvl6pPr marL="2514600" indent="-228600" defTabSz="917575" eaLnBrk="0" fontAlgn="base" hangingPunct="0">
              <a:spcBef>
                <a:spcPct val="0"/>
              </a:spcBef>
              <a:spcAft>
                <a:spcPct val="0"/>
              </a:spcAft>
              <a:defRPr>
                <a:solidFill>
                  <a:schemeClr val="tx1"/>
                </a:solidFill>
                <a:latin typeface="Arial" charset="0"/>
              </a:defRPr>
            </a:lvl6pPr>
            <a:lvl7pPr marL="2971800" indent="-228600" defTabSz="917575" eaLnBrk="0" fontAlgn="base" hangingPunct="0">
              <a:spcBef>
                <a:spcPct val="0"/>
              </a:spcBef>
              <a:spcAft>
                <a:spcPct val="0"/>
              </a:spcAft>
              <a:defRPr>
                <a:solidFill>
                  <a:schemeClr val="tx1"/>
                </a:solidFill>
                <a:latin typeface="Arial" charset="0"/>
              </a:defRPr>
            </a:lvl7pPr>
            <a:lvl8pPr marL="3429000" indent="-228600" defTabSz="917575" eaLnBrk="0" fontAlgn="base" hangingPunct="0">
              <a:spcBef>
                <a:spcPct val="0"/>
              </a:spcBef>
              <a:spcAft>
                <a:spcPct val="0"/>
              </a:spcAft>
              <a:defRPr>
                <a:solidFill>
                  <a:schemeClr val="tx1"/>
                </a:solidFill>
                <a:latin typeface="Arial" charset="0"/>
              </a:defRPr>
            </a:lvl8pPr>
            <a:lvl9pPr marL="3886200" indent="-228600" defTabSz="917575" eaLnBrk="0" fontAlgn="base" hangingPunct="0">
              <a:spcBef>
                <a:spcPct val="0"/>
              </a:spcBef>
              <a:spcAft>
                <a:spcPct val="0"/>
              </a:spcAft>
              <a:defRPr>
                <a:solidFill>
                  <a:schemeClr val="tx1"/>
                </a:solidFill>
                <a:latin typeface="Arial" charset="0"/>
              </a:defRPr>
            </a:lvl9pPr>
          </a:lstStyle>
          <a:p>
            <a:fld id="{EBEE1E78-808F-4260-82B9-97FC929D5C04}" type="slidenum">
              <a:rPr lang="de-DE" altLang="de-DE" smtClean="0">
                <a:latin typeface="Times New Roman" pitchFamily="18" charset="0"/>
              </a:rPr>
              <a:pPr/>
              <a:t>43</a:t>
            </a:fld>
            <a:endParaRPr lang="de-DE" altLang="de-DE"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3" name="Picture 12" descr="K:\Deutscher Wetterdienst\Corporate Design Aktuell\DWD-Logo-Komplett\20mm\RGB\Wortbildmarke mit Claim\bmp\Wortbildmarke-und-Claim-positiv-auf-weiss.bm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94475" y="188913"/>
            <a:ext cx="22955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23"/>
          <p:cNvSpPr>
            <a:spLocks noChangeShapeType="1"/>
          </p:cNvSpPr>
          <p:nvPr userDrawn="1"/>
        </p:nvSpPr>
        <p:spPr bwMode="auto">
          <a:xfrm>
            <a:off x="244475" y="903288"/>
            <a:ext cx="8648700" cy="0"/>
          </a:xfrm>
          <a:prstGeom prst="line">
            <a:avLst/>
          </a:prstGeom>
          <a:noFill/>
          <a:ln w="288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963" name="Rectangle 2"/>
          <p:cNvSpPr>
            <a:spLocks noGrp="1" noChangeArrowheads="1"/>
          </p:cNvSpPr>
          <p:nvPr>
            <p:ph type="ctrTitle"/>
          </p:nvPr>
        </p:nvSpPr>
        <p:spPr>
          <a:xfrm>
            <a:off x="468313" y="5440363"/>
            <a:ext cx="8207375" cy="898525"/>
          </a:xfrm>
        </p:spPr>
        <p:txBody>
          <a:bodyPr anchorCtr="1"/>
          <a:lstStyle>
            <a:lvl1pPr algn="ctr">
              <a:defRPr sz="3600"/>
            </a:lvl1pPr>
          </a:lstStyle>
          <a:p>
            <a:pPr lvl="0"/>
            <a:r>
              <a:rPr lang="de-DE" noProof="0" smtClean="0"/>
              <a:t>Titelmasterformat durch Klicken bearbeiten</a:t>
            </a:r>
          </a:p>
        </p:txBody>
      </p:sp>
    </p:spTree>
    <p:extLst>
      <p:ext uri="{BB962C8B-B14F-4D97-AF65-F5344CB8AC3E}">
        <p14:creationId xmlns:p14="http://schemas.microsoft.com/office/powerpoint/2010/main" val="2993996194"/>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Inhalt Kästchen">
    <p:spTree>
      <p:nvGrpSpPr>
        <p:cNvPr id="1" name=""/>
        <p:cNvGrpSpPr/>
        <p:nvPr/>
      </p:nvGrpSpPr>
      <p:grpSpPr>
        <a:xfrm>
          <a:off x="0" y="0"/>
          <a:ext cx="0" cy="0"/>
          <a:chOff x="0" y="0"/>
          <a:chExt cx="0" cy="0"/>
        </a:xfrm>
      </p:grpSpPr>
      <p:sp>
        <p:nvSpPr>
          <p:cNvPr id="3" name="Inhaltsplatzhalter 2"/>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lang="de-DE" smtClean="0"/>
            </a:lvl1pPr>
            <a:lvl2pPr>
              <a:defRPr lang="de-DE" smtClean="0"/>
            </a:lvl2pPr>
            <a:lvl3pPr>
              <a:defRPr lang="de-DE" smtClean="0"/>
            </a:lvl3pPr>
            <a:lvl4pPr>
              <a:defRPr lang="de-DE" smtClean="0"/>
            </a:lvl4pPr>
            <a:lvl5pPr>
              <a:defRPr lang="de-DE"/>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Titel 5"/>
          <p:cNvSpPr>
            <a:spLocks noGrp="1"/>
          </p:cNvSpPr>
          <p:nvPr>
            <p:ph type="title"/>
          </p:nvPr>
        </p:nvSpPr>
        <p:spPr/>
        <p:txBody>
          <a:bodyPr/>
          <a:lstStyle/>
          <a:p>
            <a:r>
              <a:rPr lang="de-DE" smtClean="0"/>
              <a:t>Titelmasterformat durch Klicken bearbeiten</a:t>
            </a:r>
            <a:endParaRPr lang="en-US"/>
          </a:p>
        </p:txBody>
      </p:sp>
    </p:spTree>
    <p:extLst>
      <p:ext uri="{BB962C8B-B14F-4D97-AF65-F5344CB8AC3E}">
        <p14:creationId xmlns:p14="http://schemas.microsoft.com/office/powerpoint/2010/main" val="2411630727"/>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pic>
        <p:nvPicPr>
          <p:cNvPr id="3" name="Picture 12" descr="K:\Deutscher Wetterdienst\Corporate Design Aktuell\DWD-Logo-Komplett\20mm\RGB\Wortbildmarke mit Claim\bmp\Wortbildmarke-und-Claim-positiv-auf-weiss.bm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94475" y="188913"/>
            <a:ext cx="22955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23"/>
          <p:cNvSpPr>
            <a:spLocks noChangeShapeType="1"/>
          </p:cNvSpPr>
          <p:nvPr userDrawn="1"/>
        </p:nvSpPr>
        <p:spPr bwMode="auto">
          <a:xfrm>
            <a:off x="244475" y="903288"/>
            <a:ext cx="8648700" cy="0"/>
          </a:xfrm>
          <a:prstGeom prst="line">
            <a:avLst/>
          </a:prstGeom>
          <a:noFill/>
          <a:ln w="288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963" name="Rectangle 2"/>
          <p:cNvSpPr>
            <a:spLocks noGrp="1" noChangeArrowheads="1"/>
          </p:cNvSpPr>
          <p:nvPr>
            <p:ph type="ctrTitle"/>
          </p:nvPr>
        </p:nvSpPr>
        <p:spPr>
          <a:xfrm>
            <a:off x="468313" y="5440363"/>
            <a:ext cx="8207375" cy="898525"/>
          </a:xfrm>
        </p:spPr>
        <p:txBody>
          <a:bodyPr anchorCtr="1"/>
          <a:lstStyle>
            <a:lvl1pPr algn="ctr">
              <a:defRPr sz="3600"/>
            </a:lvl1pPr>
          </a:lstStyle>
          <a:p>
            <a:pPr lvl="0"/>
            <a:r>
              <a:rPr lang="de-DE" noProof="0" smtClean="0"/>
              <a:t>Titelmasterformat durch Klicken bearbeiten</a:t>
            </a:r>
          </a:p>
        </p:txBody>
      </p:sp>
    </p:spTree>
    <p:extLst>
      <p:ext uri="{BB962C8B-B14F-4D97-AF65-F5344CB8AC3E}">
        <p14:creationId xmlns:p14="http://schemas.microsoft.com/office/powerpoint/2010/main" val="2993996194"/>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55667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95288" y="1196975"/>
            <a:ext cx="8353425" cy="431800"/>
          </a:xfrm>
          <a:prstGeom prst="rect">
            <a:avLst/>
          </a:prstGeom>
        </p:spPr>
        <p:txBody>
          <a:bodyPr/>
          <a:lstStyle/>
          <a:p>
            <a:r>
              <a:rPr lang="de-DE" smtClean="0"/>
              <a:t>Titelmasterformat durch Klicken bearbeiten</a:t>
            </a:r>
            <a:endParaRPr lang="de-DE"/>
          </a:p>
        </p:txBody>
      </p:sp>
      <p:sp>
        <p:nvSpPr>
          <p:cNvPr id="3" name="Foliennummernplatzhalter 4"/>
          <p:cNvSpPr>
            <a:spLocks noGrp="1"/>
          </p:cNvSpPr>
          <p:nvPr>
            <p:ph type="sldNum" sz="quarter" idx="10"/>
          </p:nvPr>
        </p:nvSpPr>
        <p:spPr>
          <a:xfrm>
            <a:off x="8283575" y="6381750"/>
            <a:ext cx="465138" cy="215900"/>
          </a:xfrm>
          <a:prstGeom prst="rect">
            <a:avLst/>
          </a:prstGeom>
        </p:spPr>
        <p:txBody>
          <a:bodyPr/>
          <a:lstStyle>
            <a:lvl1pPr eaLnBrk="1" fontAlgn="auto" hangingPunct="1">
              <a:spcBef>
                <a:spcPts val="0"/>
              </a:spcBef>
              <a:spcAft>
                <a:spcPts val="0"/>
              </a:spcAft>
              <a:defRPr>
                <a:solidFill>
                  <a:prstClr val="black">
                    <a:tint val="75000"/>
                  </a:prstClr>
                </a:solidFill>
                <a:latin typeface="Arial"/>
              </a:defRPr>
            </a:lvl1pPr>
          </a:lstStyle>
          <a:p>
            <a:pPr>
              <a:defRPr/>
            </a:pPr>
            <a:endParaRPr lang="de-DE"/>
          </a:p>
        </p:txBody>
      </p:sp>
    </p:spTree>
    <p:extLst>
      <p:ext uri="{BB962C8B-B14F-4D97-AF65-F5344CB8AC3E}">
        <p14:creationId xmlns:p14="http://schemas.microsoft.com/office/powerpoint/2010/main" val="2932629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fei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5"/>
          <p:cNvSpPr>
            <a:spLocks noGrp="1" noChangeArrowheads="1"/>
          </p:cNvSpPr>
          <p:nvPr>
            <p:ph type="ftr" sz="quarter" idx="10"/>
          </p:nvPr>
        </p:nvSpPr>
        <p:spPr/>
        <p:txBody>
          <a:bodyPr/>
          <a:lstStyle>
            <a:lvl1pPr>
              <a:defRPr dirty="0" smtClean="0"/>
            </a:lvl1pPr>
          </a:lstStyle>
          <a:p>
            <a:pPr>
              <a:defRPr/>
            </a:pPr>
            <a:r>
              <a:rPr lang="de-DE"/>
              <a:t>DWD – </a:t>
            </a:r>
            <a:r>
              <a:rPr lang="de-DE" smtClean="0"/>
              <a:t>10/2015</a:t>
            </a:r>
            <a:endParaRPr lang="de-DE"/>
          </a:p>
        </p:txBody>
      </p:sp>
      <p:sp>
        <p:nvSpPr>
          <p:cNvPr id="5" name="Foliennummernplatzhalter 1"/>
          <p:cNvSpPr>
            <a:spLocks noGrp="1"/>
          </p:cNvSpPr>
          <p:nvPr>
            <p:ph type="sldNum" sz="quarter" idx="11"/>
          </p:nvPr>
        </p:nvSpPr>
        <p:spPr/>
        <p:txBody>
          <a:bodyPr/>
          <a:lstStyle>
            <a:lvl1pPr>
              <a:defRPr smtClean="0"/>
            </a:lvl1pPr>
          </a:lstStyle>
          <a:p>
            <a:pPr>
              <a:defRPr/>
            </a:pPr>
            <a:fld id="{8E225494-E80A-4C21-A063-CFA33EA4DDD4}" type="slidenum">
              <a:rPr lang="de-DE" smtClean="0"/>
              <a:pPr>
                <a:defRPr/>
              </a:pPr>
              <a:t>‹Nr.›</a:t>
            </a:fld>
            <a:endParaRPr lang="de-DE" smtClean="0"/>
          </a:p>
        </p:txBody>
      </p:sp>
    </p:spTree>
    <p:extLst>
      <p:ext uri="{BB962C8B-B14F-4D97-AF65-F5344CB8AC3E}">
        <p14:creationId xmlns:p14="http://schemas.microsoft.com/office/powerpoint/2010/main" val="3191323619"/>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Kästch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lvl1pPr marL="352425" indent="-352425">
              <a:buFont typeface="Wingdings" pitchFamily="2" charset="2"/>
              <a:buChar char="n"/>
              <a:defRPr/>
            </a:lvl1pPr>
            <a:lvl2pPr marL="692150" indent="-260350">
              <a:buFont typeface="Wingdings" pitchFamily="2" charset="2"/>
              <a:buChar char="n"/>
              <a:defRPr/>
            </a:lvl2pPr>
            <a:lvl3pPr marL="1143000" indent="-228600">
              <a:buFont typeface="Wingdings" pitchFamily="2" charset="2"/>
              <a:buChar char="n"/>
              <a:defRPr/>
            </a:lvl3pPr>
            <a:lvl4pPr marL="1600200" indent="-228600">
              <a:buFont typeface="Wingdings" pitchFamily="2" charset="2"/>
              <a:buChar char="n"/>
              <a:defRPr/>
            </a:lvl4pPr>
            <a:lvl5pPr marL="2057400" indent="-228600">
              <a:buFont typeface="Wingdings" pitchFamily="2" charset="2"/>
              <a:buChar char="n"/>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5"/>
          <p:cNvSpPr>
            <a:spLocks noGrp="1" noChangeArrowheads="1"/>
          </p:cNvSpPr>
          <p:nvPr>
            <p:ph type="ftr" sz="quarter" idx="10"/>
          </p:nvPr>
        </p:nvSpPr>
        <p:spPr/>
        <p:txBody>
          <a:bodyPr/>
          <a:lstStyle>
            <a:lvl1pPr>
              <a:defRPr dirty="0" smtClean="0"/>
            </a:lvl1pPr>
          </a:lstStyle>
          <a:p>
            <a:pPr>
              <a:defRPr/>
            </a:pPr>
            <a:r>
              <a:rPr lang="de-DE"/>
              <a:t>DWD – </a:t>
            </a:r>
            <a:r>
              <a:rPr lang="de-DE" smtClean="0"/>
              <a:t>10/2015</a:t>
            </a:r>
            <a:endParaRPr lang="de-DE"/>
          </a:p>
        </p:txBody>
      </p:sp>
      <p:sp>
        <p:nvSpPr>
          <p:cNvPr id="5" name="Foliennummernplatzhalter 1"/>
          <p:cNvSpPr>
            <a:spLocks noGrp="1"/>
          </p:cNvSpPr>
          <p:nvPr>
            <p:ph type="sldNum" sz="quarter" idx="11"/>
          </p:nvPr>
        </p:nvSpPr>
        <p:spPr/>
        <p:txBody>
          <a:bodyPr/>
          <a:lstStyle>
            <a:lvl1pPr>
              <a:defRPr smtClean="0"/>
            </a:lvl1pPr>
          </a:lstStyle>
          <a:p>
            <a:pPr>
              <a:defRPr/>
            </a:pPr>
            <a:fld id="{66106C4E-926A-4F34-AFB7-302143DF6121}" type="slidenum">
              <a:rPr lang="de-DE"/>
              <a:pPr>
                <a:defRPr/>
              </a:pPr>
              <a:t>‹Nr.›</a:t>
            </a:fld>
            <a:r>
              <a:rPr lang="de-DE"/>
              <a:t>/x</a:t>
            </a:r>
          </a:p>
        </p:txBody>
      </p:sp>
    </p:spTree>
    <p:extLst>
      <p:ext uri="{BB962C8B-B14F-4D97-AF65-F5344CB8AC3E}">
        <p14:creationId xmlns:p14="http://schemas.microsoft.com/office/powerpoint/2010/main" val="3418668721"/>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unk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lvl1pPr marL="352425" indent="-352425">
              <a:buFont typeface="Wingdings" pitchFamily="2" charset="2"/>
              <a:buChar char=""/>
              <a:defRPr/>
            </a:lvl1pPr>
            <a:lvl2pPr marL="692150" indent="-260350">
              <a:buFont typeface="Wingdings" pitchFamily="2" charset="2"/>
              <a:buChar char=""/>
              <a:defRPr/>
            </a:lvl2pPr>
            <a:lvl3pPr marL="1143000" indent="-228600">
              <a:buFont typeface="Wingdings" pitchFamily="2" charset="2"/>
              <a:buChar char=""/>
              <a:defRPr/>
            </a:lvl3pPr>
            <a:lvl4pPr marL="1600200" indent="-228600">
              <a:buFont typeface="Wingdings" pitchFamily="2" charset="2"/>
              <a:buChar char=""/>
              <a:defRPr/>
            </a:lvl4pPr>
            <a:lvl5pPr marL="2057400" indent="-228600">
              <a:buFont typeface="Wingdings" pitchFamily="2" charset="2"/>
              <a:buChar char=""/>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5"/>
          <p:cNvSpPr>
            <a:spLocks noGrp="1" noChangeArrowheads="1"/>
          </p:cNvSpPr>
          <p:nvPr>
            <p:ph type="ftr" sz="quarter" idx="10"/>
          </p:nvPr>
        </p:nvSpPr>
        <p:spPr/>
        <p:txBody>
          <a:bodyPr/>
          <a:lstStyle>
            <a:lvl1pPr>
              <a:defRPr dirty="0" smtClean="0"/>
            </a:lvl1pPr>
          </a:lstStyle>
          <a:p>
            <a:pPr>
              <a:defRPr/>
            </a:pPr>
            <a:r>
              <a:rPr lang="de-DE"/>
              <a:t>DWD – </a:t>
            </a:r>
            <a:r>
              <a:rPr lang="de-DE" smtClean="0"/>
              <a:t>10/2015</a:t>
            </a:r>
            <a:endParaRPr lang="de-DE"/>
          </a:p>
        </p:txBody>
      </p:sp>
      <p:sp>
        <p:nvSpPr>
          <p:cNvPr id="5" name="Foliennummernplatzhalter 1"/>
          <p:cNvSpPr>
            <a:spLocks noGrp="1"/>
          </p:cNvSpPr>
          <p:nvPr>
            <p:ph type="sldNum" sz="quarter" idx="11"/>
          </p:nvPr>
        </p:nvSpPr>
        <p:spPr/>
        <p:txBody>
          <a:bodyPr/>
          <a:lstStyle>
            <a:lvl1pPr>
              <a:defRPr smtClean="0"/>
            </a:lvl1pPr>
          </a:lstStyle>
          <a:p>
            <a:pPr>
              <a:defRPr/>
            </a:pPr>
            <a:fld id="{D631FEF1-7047-4987-B3E2-5FECDC44E192}" type="slidenum">
              <a:rPr lang="de-DE"/>
              <a:pPr>
                <a:defRPr/>
              </a:pPr>
              <a:t>‹Nr.›</a:t>
            </a:fld>
            <a:r>
              <a:rPr lang="de-DE"/>
              <a:t>/x</a:t>
            </a:r>
          </a:p>
        </p:txBody>
      </p:sp>
    </p:spTree>
    <p:extLst>
      <p:ext uri="{BB962C8B-B14F-4D97-AF65-F5344CB8AC3E}">
        <p14:creationId xmlns:p14="http://schemas.microsoft.com/office/powerpoint/2010/main" val="440847721"/>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5"/>
          <p:cNvSpPr>
            <a:spLocks noGrp="1" noChangeArrowheads="1"/>
          </p:cNvSpPr>
          <p:nvPr>
            <p:ph type="ftr" sz="quarter" idx="10"/>
          </p:nvPr>
        </p:nvSpPr>
        <p:spPr/>
        <p:txBody>
          <a:bodyPr/>
          <a:lstStyle>
            <a:lvl1pPr>
              <a:defRPr dirty="0" smtClean="0"/>
            </a:lvl1pPr>
          </a:lstStyle>
          <a:p>
            <a:pPr>
              <a:defRPr/>
            </a:pPr>
            <a:r>
              <a:rPr lang="de-DE"/>
              <a:t>DWD – </a:t>
            </a:r>
            <a:r>
              <a:rPr lang="de-DE" smtClean="0"/>
              <a:t>10/2015</a:t>
            </a:r>
            <a:endParaRPr lang="de-DE"/>
          </a:p>
        </p:txBody>
      </p:sp>
      <p:sp>
        <p:nvSpPr>
          <p:cNvPr id="3" name="Foliennummernplatzhalter 1"/>
          <p:cNvSpPr>
            <a:spLocks noGrp="1"/>
          </p:cNvSpPr>
          <p:nvPr>
            <p:ph type="sldNum" sz="quarter" idx="11"/>
          </p:nvPr>
        </p:nvSpPr>
        <p:spPr/>
        <p:txBody>
          <a:bodyPr/>
          <a:lstStyle>
            <a:lvl1pPr>
              <a:defRPr smtClean="0"/>
            </a:lvl1pPr>
          </a:lstStyle>
          <a:p>
            <a:pPr>
              <a:defRPr/>
            </a:pPr>
            <a:fld id="{7E62E43D-5CCD-47B0-AACC-7FDF8B088377}" type="slidenum">
              <a:rPr lang="de-DE"/>
              <a:pPr>
                <a:defRPr/>
              </a:pPr>
              <a:t>‹Nr.›</a:t>
            </a:fld>
            <a:r>
              <a:rPr lang="de-DE"/>
              <a:t>/x</a:t>
            </a:r>
          </a:p>
        </p:txBody>
      </p:sp>
    </p:spTree>
    <p:extLst>
      <p:ext uri="{BB962C8B-B14F-4D97-AF65-F5344CB8AC3E}">
        <p14:creationId xmlns:p14="http://schemas.microsoft.com/office/powerpoint/2010/main" val="3566579310"/>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Kästch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lvl1pPr marL="352425" indent="-352425">
              <a:buFont typeface="Wingdings" pitchFamily="2" charset="2"/>
              <a:buChar char="n"/>
              <a:defRPr/>
            </a:lvl1pPr>
            <a:lvl2pPr marL="692150" indent="-260350">
              <a:buFont typeface="Wingdings" pitchFamily="2" charset="2"/>
              <a:buChar char="n"/>
              <a:defRPr/>
            </a:lvl2pPr>
            <a:lvl3pPr marL="1143000" indent="-228600">
              <a:buFont typeface="Wingdings" pitchFamily="2" charset="2"/>
              <a:buChar char="n"/>
              <a:defRPr/>
            </a:lvl3pPr>
            <a:lvl4pPr marL="1600200" indent="-228600">
              <a:buFont typeface="Wingdings" pitchFamily="2" charset="2"/>
              <a:buChar char="n"/>
              <a:defRPr/>
            </a:lvl4pPr>
            <a:lvl5pPr marL="2057400" indent="-228600">
              <a:buFont typeface="Wingdings" pitchFamily="2" charset="2"/>
              <a:buChar char="n"/>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5"/>
          <p:cNvSpPr>
            <a:spLocks noGrp="1" noChangeArrowheads="1"/>
          </p:cNvSpPr>
          <p:nvPr>
            <p:ph type="ftr" sz="quarter" idx="10"/>
          </p:nvPr>
        </p:nvSpPr>
        <p:spPr>
          <a:xfrm>
            <a:off x="4572000" y="6381328"/>
            <a:ext cx="3709988" cy="215900"/>
          </a:xfrm>
        </p:spPr>
        <p:txBody>
          <a:bodyPr/>
          <a:lstStyle>
            <a:lvl1pPr>
              <a:defRPr/>
            </a:lvl1pPr>
          </a:lstStyle>
          <a:p>
            <a:pPr>
              <a:defRPr/>
            </a:pPr>
            <a:r>
              <a:rPr lang="de-DE" dirty="0" smtClean="0"/>
              <a:t>DWD – 02/2017</a:t>
            </a:r>
            <a:endParaRPr lang="de-DE" dirty="0"/>
          </a:p>
        </p:txBody>
      </p:sp>
      <p:sp>
        <p:nvSpPr>
          <p:cNvPr id="5" name="Foliennummernplatzhalter 1"/>
          <p:cNvSpPr>
            <a:spLocks noGrp="1"/>
          </p:cNvSpPr>
          <p:nvPr>
            <p:ph type="sldNum" sz="quarter" idx="11"/>
          </p:nvPr>
        </p:nvSpPr>
        <p:spPr/>
        <p:txBody>
          <a:bodyPr/>
          <a:lstStyle>
            <a:lvl1pPr>
              <a:defRPr/>
            </a:lvl1pPr>
          </a:lstStyle>
          <a:p>
            <a:pPr>
              <a:defRPr/>
            </a:pPr>
            <a:fld id="{CF561F44-54A1-4ACD-B3B1-7F7C37FCBED2}" type="slidenum">
              <a:rPr lang="de-DE"/>
              <a:pPr>
                <a:defRPr/>
              </a:pPr>
              <a:t>‹Nr.›</a:t>
            </a:fld>
            <a:r>
              <a:rPr lang="de-DE"/>
              <a:t>/x</a:t>
            </a:r>
          </a:p>
        </p:txBody>
      </p:sp>
    </p:spTree>
    <p:extLst>
      <p:ext uri="{BB962C8B-B14F-4D97-AF65-F5344CB8AC3E}">
        <p14:creationId xmlns:p14="http://schemas.microsoft.com/office/powerpoint/2010/main" val="2790728097"/>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pic>
        <p:nvPicPr>
          <p:cNvPr id="3" name="Picture 12" descr="K:\Deutscher Wetterdienst\Corporate Design Aktuell\DWD-Logo-Komplett\20mm\RGB\Wortbildmarke mit Claim\bmp\Wortbildmarke-und-Claim-positiv-auf-weiss.bm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94475" y="188913"/>
            <a:ext cx="22955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23"/>
          <p:cNvSpPr>
            <a:spLocks noChangeShapeType="1"/>
          </p:cNvSpPr>
          <p:nvPr userDrawn="1"/>
        </p:nvSpPr>
        <p:spPr bwMode="auto">
          <a:xfrm>
            <a:off x="244475" y="903288"/>
            <a:ext cx="8648700" cy="0"/>
          </a:xfrm>
          <a:prstGeom prst="line">
            <a:avLst/>
          </a:prstGeom>
          <a:noFill/>
          <a:ln w="288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963" name="Rectangle 2"/>
          <p:cNvSpPr>
            <a:spLocks noGrp="1" noChangeArrowheads="1"/>
          </p:cNvSpPr>
          <p:nvPr>
            <p:ph type="ctrTitle"/>
          </p:nvPr>
        </p:nvSpPr>
        <p:spPr>
          <a:xfrm>
            <a:off x="468313" y="5440363"/>
            <a:ext cx="8207375" cy="898525"/>
          </a:xfrm>
        </p:spPr>
        <p:txBody>
          <a:bodyPr anchorCtr="1"/>
          <a:lstStyle>
            <a:lvl1pPr algn="ctr">
              <a:defRPr sz="3600"/>
            </a:lvl1pPr>
          </a:lstStyle>
          <a:p>
            <a:pPr lvl="0"/>
            <a:r>
              <a:rPr lang="de-DE" noProof="0" smtClean="0"/>
              <a:t>Titelmasterformat durch Klicken bearbeiten</a:t>
            </a:r>
          </a:p>
        </p:txBody>
      </p:sp>
    </p:spTree>
    <p:extLst>
      <p:ext uri="{BB962C8B-B14F-4D97-AF65-F5344CB8AC3E}">
        <p14:creationId xmlns:p14="http://schemas.microsoft.com/office/powerpoint/2010/main" val="299399619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556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7_Titelfolie">
    <p:spTree>
      <p:nvGrpSpPr>
        <p:cNvPr id="1" name=""/>
        <p:cNvGrpSpPr/>
        <p:nvPr/>
      </p:nvGrpSpPr>
      <p:grpSpPr>
        <a:xfrm>
          <a:off x="0" y="0"/>
          <a:ext cx="0" cy="0"/>
          <a:chOff x="0" y="0"/>
          <a:chExt cx="0" cy="0"/>
        </a:xfrm>
      </p:grpSpPr>
      <p:pic>
        <p:nvPicPr>
          <p:cNvPr id="2" name="Picture 12" descr="K:\Deutscher Wetterdienst\Corporate Design Aktuell\DWD-Logo-Komplett\20mm\RGB\Wortbildmarke mit Claim\bmp\Wortbildmarke-und-Claim-positiv-auf-weiss.bmp"/>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94475" y="188913"/>
            <a:ext cx="22955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ine 23"/>
          <p:cNvSpPr>
            <a:spLocks noChangeShapeType="1"/>
          </p:cNvSpPr>
          <p:nvPr userDrawn="1"/>
        </p:nvSpPr>
        <p:spPr bwMode="auto">
          <a:xfrm>
            <a:off x="244475" y="903288"/>
            <a:ext cx="8648700" cy="0"/>
          </a:xfrm>
          <a:prstGeom prst="line">
            <a:avLst/>
          </a:prstGeom>
          <a:noFill/>
          <a:ln w="254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DE">
              <a:solidFill>
                <a:srgbClr val="000000"/>
              </a:solidFill>
              <a:cs typeface="Arial" pitchFamily="34" charset="0"/>
            </a:endParaRPr>
          </a:p>
        </p:txBody>
      </p:sp>
      <p:sp>
        <p:nvSpPr>
          <p:cNvPr id="4" name="Line 23"/>
          <p:cNvSpPr>
            <a:spLocks noChangeShapeType="1"/>
          </p:cNvSpPr>
          <p:nvPr userDrawn="1"/>
        </p:nvSpPr>
        <p:spPr bwMode="auto">
          <a:xfrm>
            <a:off x="396875" y="6308725"/>
            <a:ext cx="8613775" cy="0"/>
          </a:xfrm>
          <a:prstGeom prst="line">
            <a:avLst/>
          </a:prstGeom>
          <a:noFill/>
          <a:ln w="1524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DE">
              <a:solidFill>
                <a:srgbClr val="000000"/>
              </a:solidFill>
              <a:cs typeface="Arial" pitchFamily="34" charset="0"/>
            </a:endParaRPr>
          </a:p>
        </p:txBody>
      </p:sp>
      <p:pic>
        <p:nvPicPr>
          <p:cNvPr id="5" name="Picture 28" descr="Bundesadler_kleine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1175" y="6381750"/>
            <a:ext cx="4460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liennummernplatzhalter 1"/>
          <p:cNvSpPr txBox="1">
            <a:spLocks/>
          </p:cNvSpPr>
          <p:nvPr userDrawn="1"/>
        </p:nvSpPr>
        <p:spPr>
          <a:xfrm>
            <a:off x="8330064" y="6381452"/>
            <a:ext cx="465138" cy="215900"/>
          </a:xfrm>
          <a:prstGeom prst="rect">
            <a:avLst/>
          </a:prstGeom>
        </p:spPr>
        <p:txBody>
          <a:bodyPr lIns="0" tIns="0" rIns="0" bIns="0" anchor="ctr"/>
          <a:lstStyle>
            <a:defPPr>
              <a:defRPr lang="de-DE"/>
            </a:defPPr>
            <a:lvl1pPr algn="r" rtl="0" eaLnBrk="0" fontAlgn="base" hangingPunct="0">
              <a:spcBef>
                <a:spcPct val="0"/>
              </a:spcBef>
              <a:spcAft>
                <a:spcPct val="0"/>
              </a:spcAft>
              <a:defRPr sz="10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F3BF8B02-1340-43CF-8A27-884B83814440}" type="slidenum">
              <a:rPr lang="de-DE" smtClean="0"/>
              <a:pPr>
                <a:defRPr/>
              </a:pPr>
              <a:t>‹Nr.›</a:t>
            </a:fld>
            <a:endParaRPr lang="de-DE" dirty="0"/>
          </a:p>
        </p:txBody>
      </p:sp>
      <p:sp>
        <p:nvSpPr>
          <p:cNvPr id="6" name="Rechteck 5"/>
          <p:cNvSpPr/>
          <p:nvPr userDrawn="1"/>
        </p:nvSpPr>
        <p:spPr>
          <a:xfrm>
            <a:off x="5945381" y="6365426"/>
            <a:ext cx="2299027"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srgbClr val="000000"/>
                </a:solidFill>
                <a:effectLst/>
                <a:uLnTx/>
                <a:uFillTx/>
                <a:latin typeface="+mn-lt"/>
                <a:ea typeface="+mn-ea"/>
                <a:cs typeface="+mn-cs"/>
              </a:rPr>
              <a:t>Detlev Majewski  Februar 2018</a:t>
            </a:r>
            <a:endParaRPr kumimoji="0" lang="de-DE" sz="12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312080192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30" name="Picture 28"/>
          <p:cNvPicPr>
            <a:picLocks noChangeAspect="1" noChangeArrowheads="1"/>
          </p:cNvPicPr>
          <p:nvPr userDrawn="1"/>
        </p:nvPicPr>
        <p:blipFill>
          <a:blip r:embed="rId7">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bwMode="auto">
          <a:xfrm>
            <a:off x="244475" y="6405955"/>
            <a:ext cx="446088" cy="41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395288" y="1196975"/>
            <a:ext cx="83534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smtClean="0"/>
              <a:t>Folienmasterformat durch Klicken bearbeiten</a:t>
            </a:r>
          </a:p>
        </p:txBody>
      </p:sp>
      <p:sp>
        <p:nvSpPr>
          <p:cNvPr id="1027" name="Rectangle 3"/>
          <p:cNvSpPr>
            <a:spLocks noGrp="1" noChangeArrowheads="1"/>
          </p:cNvSpPr>
          <p:nvPr>
            <p:ph type="body" idx="1"/>
          </p:nvPr>
        </p:nvSpPr>
        <p:spPr bwMode="auto">
          <a:xfrm>
            <a:off x="395288" y="1839913"/>
            <a:ext cx="8353425"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9" name="Line 23"/>
          <p:cNvSpPr>
            <a:spLocks noChangeShapeType="1"/>
          </p:cNvSpPr>
          <p:nvPr userDrawn="1"/>
        </p:nvSpPr>
        <p:spPr bwMode="auto">
          <a:xfrm>
            <a:off x="244475" y="6351588"/>
            <a:ext cx="8613775" cy="0"/>
          </a:xfrm>
          <a:prstGeom prst="line">
            <a:avLst/>
          </a:prstGeom>
          <a:noFill/>
          <a:ln w="144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031" name="Picture 12" descr="K:\Deutscher Wetterdienst\Corporate Design Aktuell\DWD-Logo-Komplett\20mm\RGB\Wortbildmarke mit Claim\bmp\Wortbildmarke-und-Claim-positiv-auf-weiss.bmp"/>
          <p:cNvPicPr>
            <a:picLocks noChangeAspect="1" noChangeArrowheads="1"/>
          </p:cNvPicPr>
          <p:nvPr userDrawn="1"/>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94475" y="188913"/>
            <a:ext cx="22955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Line 23"/>
          <p:cNvSpPr>
            <a:spLocks noChangeShapeType="1"/>
          </p:cNvSpPr>
          <p:nvPr userDrawn="1"/>
        </p:nvSpPr>
        <p:spPr bwMode="auto">
          <a:xfrm>
            <a:off x="244475" y="903288"/>
            <a:ext cx="8648700" cy="0"/>
          </a:xfrm>
          <a:prstGeom prst="line">
            <a:avLst/>
          </a:prstGeom>
          <a:noFill/>
          <a:ln w="288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 name="Rectangle 15"/>
          <p:cNvSpPr>
            <a:spLocks noGrp="1" noChangeArrowheads="1"/>
          </p:cNvSpPr>
          <p:nvPr>
            <p:ph type="ftr" sz="quarter" idx="3"/>
          </p:nvPr>
        </p:nvSpPr>
        <p:spPr>
          <a:xfrm>
            <a:off x="4572000" y="6381750"/>
            <a:ext cx="3709988" cy="215900"/>
          </a:xfrm>
          <a:prstGeom prst="rect">
            <a:avLst/>
          </a:prstGeom>
          <a:ln/>
        </p:spPr>
        <p:txBody>
          <a:bodyPr vert="horz" wrap="square" lIns="91440" tIns="45720" rIns="91440" bIns="45720" numCol="1" anchor="t" anchorCtr="0" compatLnSpc="1">
            <a:prstTxWarp prst="textNoShape">
              <a:avLst/>
            </a:prstTxWarp>
          </a:bodyPr>
          <a:lstStyle>
            <a:lvl1pPr algn="r">
              <a:defRPr sz="1000"/>
            </a:lvl1pPr>
          </a:lstStyle>
          <a:p>
            <a:pPr>
              <a:defRPr/>
            </a:pPr>
            <a:r>
              <a:rPr lang="de-DE"/>
              <a:t>PBPV – 10/2013</a:t>
            </a:r>
          </a:p>
        </p:txBody>
      </p:sp>
      <p:sp>
        <p:nvSpPr>
          <p:cNvPr id="20" name="Foliennummernplatzhalter 1"/>
          <p:cNvSpPr>
            <a:spLocks noGrp="1"/>
          </p:cNvSpPr>
          <p:nvPr>
            <p:ph type="sldNum" sz="quarter" idx="4"/>
          </p:nvPr>
        </p:nvSpPr>
        <p:spPr>
          <a:xfrm>
            <a:off x="8283575" y="6381750"/>
            <a:ext cx="465138" cy="215900"/>
          </a:xfrm>
          <a:prstGeom prst="rect">
            <a:avLst/>
          </a:prstGeom>
        </p:spPr>
        <p:txBody>
          <a:bodyPr lIns="0" tIns="0" rIns="0" bIns="0" anchor="ctr" anchorCtr="0"/>
          <a:lstStyle>
            <a:lvl1pPr algn="r">
              <a:defRPr sz="1000" smtClean="0"/>
            </a:lvl1pPr>
          </a:lstStyle>
          <a:p>
            <a:pPr>
              <a:defRPr/>
            </a:pPr>
            <a:fld id="{E2A221DE-CC6F-4819-98AB-DF1C7AEFD687}" type="slidenum">
              <a:rPr lang="de-DE"/>
              <a:pPr>
                <a:defRPr/>
              </a:pPr>
              <a:t>‹Nr.›</a:t>
            </a:fld>
            <a:r>
              <a:rPr lang="de-DE"/>
              <a:t>/x</a:t>
            </a:r>
          </a:p>
        </p:txBody>
      </p:sp>
    </p:spTree>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Lst>
  <p:transition>
    <p:fade/>
  </p:transition>
  <p:timing>
    <p:tnLst>
      <p:par>
        <p:cTn id="1" dur="indefinite" restart="never" nodeType="tmRoot"/>
      </p:par>
    </p:tnLst>
  </p:timing>
  <p:hf hdr="0" dt="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p:titleStyle>
    <p:body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4" name="Picture 28"/>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244475" y="6405955"/>
            <a:ext cx="446088" cy="41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title"/>
          </p:nvPr>
        </p:nvSpPr>
        <p:spPr bwMode="auto">
          <a:xfrm>
            <a:off x="395288" y="1196975"/>
            <a:ext cx="83534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smtClean="0"/>
              <a:t>Folienmasterformat durch Klicken bearbeiten</a:t>
            </a:r>
          </a:p>
        </p:txBody>
      </p:sp>
      <p:sp>
        <p:nvSpPr>
          <p:cNvPr id="2051" name="Rectangle 3"/>
          <p:cNvSpPr>
            <a:spLocks noGrp="1" noChangeArrowheads="1"/>
          </p:cNvSpPr>
          <p:nvPr>
            <p:ph type="body" idx="1"/>
          </p:nvPr>
        </p:nvSpPr>
        <p:spPr bwMode="auto">
          <a:xfrm>
            <a:off x="395288" y="1839913"/>
            <a:ext cx="8353425"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2053" name="Line 23"/>
          <p:cNvSpPr>
            <a:spLocks noChangeShapeType="1"/>
          </p:cNvSpPr>
          <p:nvPr userDrawn="1"/>
        </p:nvSpPr>
        <p:spPr bwMode="auto">
          <a:xfrm>
            <a:off x="244475" y="6351588"/>
            <a:ext cx="8613775" cy="0"/>
          </a:xfrm>
          <a:prstGeom prst="line">
            <a:avLst/>
          </a:prstGeom>
          <a:noFill/>
          <a:ln w="144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2055" name="Picture 12" descr="K:\Deutscher Wetterdienst\Corporate Design Aktuell\DWD-Logo-Komplett\20mm\RGB\Wortbildmarke mit Claim\bmp\Wortbildmarke-und-Claim-positiv-auf-weiss.bmp"/>
          <p:cNvPicPr>
            <a:picLocks noChangeAspect="1" noChangeArrowheads="1"/>
          </p:cNvPicPr>
          <p:nvPr userDrawn="1"/>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94475" y="188913"/>
            <a:ext cx="22955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Line 23"/>
          <p:cNvSpPr>
            <a:spLocks noChangeShapeType="1"/>
          </p:cNvSpPr>
          <p:nvPr userDrawn="1"/>
        </p:nvSpPr>
        <p:spPr bwMode="auto">
          <a:xfrm>
            <a:off x="244475" y="903288"/>
            <a:ext cx="8648700" cy="0"/>
          </a:xfrm>
          <a:prstGeom prst="line">
            <a:avLst/>
          </a:prstGeom>
          <a:noFill/>
          <a:ln w="288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 name="Rectangle 15"/>
          <p:cNvSpPr>
            <a:spLocks noGrp="1" noChangeArrowheads="1"/>
          </p:cNvSpPr>
          <p:nvPr>
            <p:ph type="ftr" sz="quarter" idx="3"/>
          </p:nvPr>
        </p:nvSpPr>
        <p:spPr>
          <a:xfrm>
            <a:off x="4572000" y="6381750"/>
            <a:ext cx="3709988" cy="215900"/>
          </a:xfrm>
          <a:prstGeom prst="rect">
            <a:avLst/>
          </a:prstGeom>
          <a:ln/>
        </p:spPr>
        <p:txBody>
          <a:bodyPr vert="horz" wrap="square" lIns="91440" tIns="45720" rIns="91440" bIns="45720" numCol="1" anchor="t" anchorCtr="0" compatLnSpc="1">
            <a:prstTxWarp prst="textNoShape">
              <a:avLst/>
            </a:prstTxWarp>
          </a:bodyPr>
          <a:lstStyle>
            <a:lvl1pPr algn="r">
              <a:defRPr sz="1000" dirty="0" smtClean="0"/>
            </a:lvl1pPr>
          </a:lstStyle>
          <a:p>
            <a:pPr>
              <a:defRPr/>
            </a:pPr>
            <a:r>
              <a:rPr lang="de-DE"/>
              <a:t>DWD – </a:t>
            </a:r>
            <a:r>
              <a:rPr lang="de-DE" smtClean="0"/>
              <a:t>10/2015</a:t>
            </a:r>
            <a:endParaRPr lang="de-DE"/>
          </a:p>
        </p:txBody>
      </p:sp>
      <p:sp>
        <p:nvSpPr>
          <p:cNvPr id="20" name="Foliennummernplatzhalter 1"/>
          <p:cNvSpPr>
            <a:spLocks noGrp="1"/>
          </p:cNvSpPr>
          <p:nvPr>
            <p:ph type="sldNum" sz="quarter" idx="4"/>
          </p:nvPr>
        </p:nvSpPr>
        <p:spPr>
          <a:xfrm>
            <a:off x="8283575" y="6381750"/>
            <a:ext cx="465138" cy="215900"/>
          </a:xfrm>
          <a:prstGeom prst="rect">
            <a:avLst/>
          </a:prstGeom>
        </p:spPr>
        <p:txBody>
          <a:bodyPr lIns="0" tIns="0" rIns="0" bIns="0" anchor="ctr" anchorCtr="0"/>
          <a:lstStyle>
            <a:lvl1pPr algn="r">
              <a:defRPr sz="1000" smtClean="0"/>
            </a:lvl1pPr>
          </a:lstStyle>
          <a:p>
            <a:pPr>
              <a:defRPr/>
            </a:pPr>
            <a:fld id="{A2F1E09E-851A-47DD-A76A-131C2EACB7B5}" type="slidenum">
              <a:rPr lang="de-DE"/>
              <a:pPr>
                <a:defRPr/>
              </a:pPr>
              <a:t>‹Nr.›</a:t>
            </a:fld>
            <a:r>
              <a:rPr lang="de-DE"/>
              <a:t>/x</a:t>
            </a:r>
          </a:p>
        </p:txBody>
      </p:sp>
    </p:spTree>
  </p:cSld>
  <p:clrMap bg1="lt1" tx1="dk1" bg2="lt2" tx2="dk2" accent1="accent1" accent2="accent2" accent3="accent3" accent4="accent4" accent5="accent5" accent6="accent6" hlink="hlink" folHlink="folHlink"/>
  <p:sldLayoutIdLst>
    <p:sldLayoutId id="2147483879" r:id="rId1"/>
    <p:sldLayoutId id="2147483886" r:id="rId2"/>
    <p:sldLayoutId id="2147483887" r:id="rId3"/>
    <p:sldLayoutId id="2147483888" r:id="rId4"/>
  </p:sldLayoutIdLst>
  <p:transition>
    <p:fade/>
  </p:transition>
  <p:timing>
    <p:tnLst>
      <p:par>
        <p:cTn id="1" dur="indefinite" restart="never" nodeType="tmRoot"/>
      </p:par>
    </p:tnLst>
  </p:timing>
  <p:hf hdr="0" dt="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p:titleStyle>
    <p:bodyStyle>
      <a:lvl1pPr marL="352425" indent="-352425" algn="l" rtl="0" eaLnBrk="0" fontAlgn="base" hangingPunct="0">
        <a:spcBef>
          <a:spcPct val="40000"/>
        </a:spcBef>
        <a:spcAft>
          <a:spcPct val="0"/>
        </a:spcAft>
        <a:buClr>
          <a:schemeClr val="tx2"/>
        </a:buClr>
        <a:buFont typeface="Wingdings" pitchFamily="2" charset="2"/>
        <a:buChar char="n"/>
        <a:defRPr lang="de-DE">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Font typeface="Wingdings" pitchFamily="2" charset="2"/>
        <a:buChar char="n"/>
        <a:defRPr lang="de-DE">
          <a:solidFill>
            <a:schemeClr val="tx1"/>
          </a:solidFill>
          <a:latin typeface="+mn-lt"/>
        </a:defRPr>
      </a:lvl2pPr>
      <a:lvl3pPr marL="1143000" indent="-228600" algn="l" rtl="0" eaLnBrk="0" fontAlgn="base" hangingPunct="0">
        <a:spcBef>
          <a:spcPct val="40000"/>
        </a:spcBef>
        <a:spcAft>
          <a:spcPct val="0"/>
        </a:spcAft>
        <a:buClr>
          <a:schemeClr val="tx2"/>
        </a:buClr>
        <a:buFont typeface="Wingdings" pitchFamily="2" charset="2"/>
        <a:buChar char="n"/>
        <a:defRPr lang="de-DE">
          <a:solidFill>
            <a:schemeClr val="tx1"/>
          </a:solidFill>
          <a:latin typeface="+mn-lt"/>
        </a:defRPr>
      </a:lvl3pPr>
      <a:lvl4pPr marL="1600200" indent="-228600" algn="l" rtl="0" eaLnBrk="0" fontAlgn="base" hangingPunct="0">
        <a:spcBef>
          <a:spcPct val="40000"/>
        </a:spcBef>
        <a:spcAft>
          <a:spcPct val="0"/>
        </a:spcAft>
        <a:buClr>
          <a:schemeClr val="tx2"/>
        </a:buClr>
        <a:buFont typeface="Wingdings" pitchFamily="2" charset="2"/>
        <a:buChar char="n"/>
        <a:defRPr lang="de-DE">
          <a:solidFill>
            <a:schemeClr val="tx1"/>
          </a:solidFill>
          <a:latin typeface="+mn-lt"/>
        </a:defRPr>
      </a:lvl4pPr>
      <a:lvl5pPr marL="2057400" indent="-228600" algn="l" rtl="0" eaLnBrk="0" fontAlgn="base" hangingPunct="0">
        <a:spcBef>
          <a:spcPct val="40000"/>
        </a:spcBef>
        <a:spcAft>
          <a:spcPct val="0"/>
        </a:spcAft>
        <a:buClr>
          <a:schemeClr val="tx2"/>
        </a:buClr>
        <a:buFont typeface="Wingdings" pitchFamily="2" charset="2"/>
        <a:buChar char="n"/>
        <a:defRPr lang="de-DE">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8" name="Picture 28"/>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244475" y="6405955"/>
            <a:ext cx="446088" cy="41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p:nvPr>
        </p:nvSpPr>
        <p:spPr bwMode="auto">
          <a:xfrm>
            <a:off x="395288" y="1196975"/>
            <a:ext cx="83534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smtClean="0"/>
              <a:t>Folienmasterformat durch Klicken bearbeiten</a:t>
            </a:r>
          </a:p>
        </p:txBody>
      </p:sp>
      <p:sp>
        <p:nvSpPr>
          <p:cNvPr id="3075" name="Rectangle 3"/>
          <p:cNvSpPr>
            <a:spLocks noGrp="1" noChangeArrowheads="1"/>
          </p:cNvSpPr>
          <p:nvPr>
            <p:ph type="body" idx="1"/>
          </p:nvPr>
        </p:nvSpPr>
        <p:spPr bwMode="auto">
          <a:xfrm>
            <a:off x="395288" y="1839913"/>
            <a:ext cx="8353425"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3077" name="Line 23"/>
          <p:cNvSpPr>
            <a:spLocks noChangeShapeType="1"/>
          </p:cNvSpPr>
          <p:nvPr userDrawn="1"/>
        </p:nvSpPr>
        <p:spPr bwMode="auto">
          <a:xfrm>
            <a:off x="244475" y="6351588"/>
            <a:ext cx="8613775" cy="0"/>
          </a:xfrm>
          <a:prstGeom prst="line">
            <a:avLst/>
          </a:prstGeom>
          <a:noFill/>
          <a:ln w="144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3079" name="Picture 12" descr="K:\Deutscher Wetterdienst\Corporate Design Aktuell\DWD-Logo-Komplett\20mm\RGB\Wortbildmarke mit Claim\bmp\Wortbildmarke-und-Claim-positiv-auf-weiss.bmp"/>
          <p:cNvPicPr>
            <a:picLocks noChangeAspect="1" noChangeArrowheads="1"/>
          </p:cNvPicPr>
          <p:nvPr userDrawn="1"/>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94475" y="188913"/>
            <a:ext cx="22955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Line 23"/>
          <p:cNvSpPr>
            <a:spLocks noChangeShapeType="1"/>
          </p:cNvSpPr>
          <p:nvPr userDrawn="1"/>
        </p:nvSpPr>
        <p:spPr bwMode="auto">
          <a:xfrm>
            <a:off x="244475" y="903288"/>
            <a:ext cx="8648700" cy="0"/>
          </a:xfrm>
          <a:prstGeom prst="line">
            <a:avLst/>
          </a:prstGeom>
          <a:noFill/>
          <a:ln w="288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 name="Rectangle 15"/>
          <p:cNvSpPr>
            <a:spLocks noGrp="1" noChangeArrowheads="1"/>
          </p:cNvSpPr>
          <p:nvPr>
            <p:ph type="ftr" sz="quarter" idx="3"/>
          </p:nvPr>
        </p:nvSpPr>
        <p:spPr>
          <a:xfrm>
            <a:off x="4572000" y="6381750"/>
            <a:ext cx="3709988" cy="215900"/>
          </a:xfrm>
          <a:prstGeom prst="rect">
            <a:avLst/>
          </a:prstGeom>
          <a:ln/>
        </p:spPr>
        <p:txBody>
          <a:bodyPr vert="horz" wrap="square" lIns="91440" tIns="45720" rIns="91440" bIns="45720" numCol="1" anchor="t" anchorCtr="0" compatLnSpc="1">
            <a:prstTxWarp prst="textNoShape">
              <a:avLst/>
            </a:prstTxWarp>
          </a:bodyPr>
          <a:lstStyle>
            <a:lvl1pPr algn="r">
              <a:defRPr sz="1000" dirty="0" smtClean="0"/>
            </a:lvl1pPr>
          </a:lstStyle>
          <a:p>
            <a:pPr>
              <a:defRPr/>
            </a:pPr>
            <a:r>
              <a:rPr lang="de-DE" dirty="0" smtClean="0"/>
              <a:t>DWD – 02/2017</a:t>
            </a:r>
            <a:endParaRPr lang="de-DE" dirty="0"/>
          </a:p>
        </p:txBody>
      </p:sp>
      <p:sp>
        <p:nvSpPr>
          <p:cNvPr id="20" name="Foliennummernplatzhalter 1"/>
          <p:cNvSpPr>
            <a:spLocks noGrp="1"/>
          </p:cNvSpPr>
          <p:nvPr>
            <p:ph type="sldNum" sz="quarter" idx="4"/>
          </p:nvPr>
        </p:nvSpPr>
        <p:spPr>
          <a:xfrm>
            <a:off x="8283575" y="6381750"/>
            <a:ext cx="465138" cy="215900"/>
          </a:xfrm>
          <a:prstGeom prst="rect">
            <a:avLst/>
          </a:prstGeom>
        </p:spPr>
        <p:txBody>
          <a:bodyPr lIns="0" tIns="0" rIns="0" bIns="0" anchor="ctr" anchorCtr="0"/>
          <a:lstStyle>
            <a:lvl1pPr algn="r">
              <a:defRPr sz="1000" smtClean="0"/>
            </a:lvl1pPr>
          </a:lstStyle>
          <a:p>
            <a:pPr>
              <a:defRPr/>
            </a:pPr>
            <a:fld id="{B12B35BB-30E3-4091-805F-42DB08D60F22}" type="slidenum">
              <a:rPr lang="de-DE"/>
              <a:pPr>
                <a:defRPr/>
              </a:pPr>
              <a:t>‹Nr.›</a:t>
            </a:fld>
            <a:r>
              <a:rPr lang="de-DE"/>
              <a:t>/x</a:t>
            </a:r>
          </a:p>
        </p:txBody>
      </p:sp>
    </p:spTree>
  </p:cSld>
  <p:clrMap bg1="lt1" tx1="dk1" bg2="lt2" tx2="dk2" accent1="accent1" accent2="accent2" accent3="accent3" accent4="accent4" accent5="accent5" accent6="accent6" hlink="hlink" folHlink="folHlink"/>
  <p:sldLayoutIdLst>
    <p:sldLayoutId id="2147483880" r:id="rId1"/>
    <p:sldLayoutId id="2147483889" r:id="rId2"/>
    <p:sldLayoutId id="2147483890" r:id="rId3"/>
    <p:sldLayoutId id="2147483892" r:id="rId4"/>
  </p:sldLayoutIdLst>
  <p:transition>
    <p:fade/>
  </p:transition>
  <p:timing>
    <p:tnLst>
      <p:par>
        <p:cTn id="1" dur="indefinite" restart="never" nodeType="tmRoot"/>
      </p:par>
    </p:tnLst>
  </p:timing>
  <p:hf hdr="0" dt="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p:titleStyle>
    <p:bodyStyle>
      <a:lvl1pPr marL="352425" indent="-352425"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2pPr>
      <a:lvl3pPr marL="1143000" indent="-22860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3pPr>
      <a:lvl4pPr marL="1600200" indent="-22860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4pPr>
      <a:lvl5pPr marL="2057400" indent="-22860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36.gif"/><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58.png"/><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image" Target="../media/image57.gif"/><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tags" Target="../tags/tag7.xml"/><Relationship Id="rId7" Type="http://schemas.openxmlformats.org/officeDocument/2006/relationships/image" Target="../media/image6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Layout" Target="../slideLayouts/slideLayout12.xml"/><Relationship Id="rId9" Type="http://schemas.openxmlformats.org/officeDocument/2006/relationships/image" Target="../media/image64.png"/></Relationships>
</file>

<file path=ppt/slides/_rels/slide3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file:///D:\WINNT\Profiles\Administrator\Desktop\Realize\version%20m&#228;rz\neue%20Bilder\Fond%20dunkler.tif" TargetMode="External"/><Relationship Id="rId2" Type="http://schemas.openxmlformats.org/officeDocument/2006/relationships/image" Target="../media/image73.png"/><Relationship Id="rId1" Type="http://schemas.openxmlformats.org/officeDocument/2006/relationships/slideLayout" Target="../slideLayouts/slideLayout11.xml"/><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1.jpeg"/><Relationship Id="rId18" Type="http://schemas.openxmlformats.org/officeDocument/2006/relationships/image" Target="../media/image2.png"/><Relationship Id="rId3" Type="http://schemas.openxmlformats.org/officeDocument/2006/relationships/notesSlide" Target="../notesSlides/notesSlide3.xml"/><Relationship Id="rId7" Type="http://schemas.openxmlformats.org/officeDocument/2006/relationships/image" Target="../media/image17.png"/><Relationship Id="rId12" Type="http://schemas.openxmlformats.org/officeDocument/2006/relationships/image" Target="../media/image20.jpeg"/><Relationship Id="rId17" Type="http://schemas.openxmlformats.org/officeDocument/2006/relationships/image" Target="../media/image25.jpeg"/><Relationship Id="rId2" Type="http://schemas.openxmlformats.org/officeDocument/2006/relationships/slideLayout" Target="../slideLayouts/slideLayout12.xml"/><Relationship Id="rId16" Type="http://schemas.openxmlformats.org/officeDocument/2006/relationships/image" Target="../media/image24.jpeg"/><Relationship Id="rId1" Type="http://schemas.openxmlformats.org/officeDocument/2006/relationships/vmlDrawing" Target="../drawings/vmlDrawing1.vml"/><Relationship Id="rId6" Type="http://schemas.openxmlformats.org/officeDocument/2006/relationships/image" Target="file:///D:\WINNT\Profiles\Administrator\Desktop\wetter\fertige%20Bilder\Vorhersagemodell%202.tif" TargetMode="External"/><Relationship Id="rId11" Type="http://schemas.openxmlformats.org/officeDocument/2006/relationships/image" Target="../media/image19.jpeg"/><Relationship Id="rId5" Type="http://schemas.openxmlformats.org/officeDocument/2006/relationships/image" Target="../media/image16.png"/><Relationship Id="rId15" Type="http://schemas.openxmlformats.org/officeDocument/2006/relationships/image" Target="../media/image23.jpeg"/><Relationship Id="rId10" Type="http://schemas.openxmlformats.org/officeDocument/2006/relationships/image" Target="../media/image14.png"/><Relationship Id="rId4" Type="http://schemas.openxmlformats.org/officeDocument/2006/relationships/image" Target="../media/image15.png"/><Relationship Id="rId9" Type="http://schemas.openxmlformats.org/officeDocument/2006/relationships/oleObject" Target="../embeddings/oleObject1.bin"/><Relationship Id="rId14" Type="http://schemas.openxmlformats.org/officeDocument/2006/relationships/image" Target="../media/image22.jpe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4"/>
          <p:cNvSpPr>
            <a:spLocks noChangeArrowheads="1"/>
          </p:cNvSpPr>
          <p:nvPr/>
        </p:nvSpPr>
        <p:spPr bwMode="auto">
          <a:xfrm>
            <a:off x="395288" y="4132318"/>
            <a:ext cx="8353425" cy="8985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tx2"/>
              </a:buClr>
              <a:buSzPct val="95000"/>
              <a:buFont typeface="Wingdings" pitchFamily="2" charset="2"/>
              <a:buChar char="è"/>
              <a:defRPr>
                <a:solidFill>
                  <a:schemeClr val="tx1"/>
                </a:solidFill>
                <a:latin typeface="Arial" charset="0"/>
              </a:defRPr>
            </a:lvl1pPr>
            <a:lvl2pPr marL="742950" indent="-285750">
              <a:spcBef>
                <a:spcPct val="40000"/>
              </a:spcBef>
              <a:buClr>
                <a:schemeClr val="tx2"/>
              </a:buClr>
              <a:buSzPct val="95000"/>
              <a:buFont typeface="Wingdings" pitchFamily="2" charset="2"/>
              <a:buChar char="è"/>
              <a:defRPr>
                <a:solidFill>
                  <a:schemeClr val="tx1"/>
                </a:solidFill>
                <a:latin typeface="Arial" charset="0"/>
              </a:defRPr>
            </a:lvl2pPr>
            <a:lvl3pPr marL="1143000" indent="-228600">
              <a:spcBef>
                <a:spcPct val="40000"/>
              </a:spcBef>
              <a:buClr>
                <a:schemeClr val="tx2"/>
              </a:buClr>
              <a:buSzPct val="95000"/>
              <a:buFont typeface="Wingdings" pitchFamily="2" charset="2"/>
              <a:buChar char="è"/>
              <a:defRPr>
                <a:solidFill>
                  <a:schemeClr val="tx1"/>
                </a:solidFill>
                <a:latin typeface="Arial" charset="0"/>
              </a:defRPr>
            </a:lvl3pPr>
            <a:lvl4pPr marL="1600200" indent="-228600">
              <a:spcBef>
                <a:spcPct val="40000"/>
              </a:spcBef>
              <a:buClr>
                <a:schemeClr val="tx2"/>
              </a:buClr>
              <a:buSzPct val="95000"/>
              <a:buFont typeface="Wingdings" pitchFamily="2" charset="2"/>
              <a:buChar char="è"/>
              <a:defRPr>
                <a:solidFill>
                  <a:schemeClr val="tx1"/>
                </a:solidFill>
                <a:latin typeface="Arial" charset="0"/>
              </a:defRPr>
            </a:lvl4pPr>
            <a:lvl5pPr marL="2057400" indent="-228600">
              <a:spcBef>
                <a:spcPct val="40000"/>
              </a:spcBef>
              <a:buClr>
                <a:schemeClr val="tx2"/>
              </a:buClr>
              <a:buSzPct val="95000"/>
              <a:buFont typeface="Wingdings" pitchFamily="2" charset="2"/>
              <a:buChar char="è"/>
              <a:defRPr>
                <a:solidFill>
                  <a:schemeClr val="tx1"/>
                </a:solidFill>
                <a:latin typeface="Arial" charset="0"/>
              </a:defRPr>
            </a:lvl5pPr>
            <a:lvl6pPr marL="25146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6pPr>
            <a:lvl7pPr marL="29718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7pPr>
            <a:lvl8pPr marL="34290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8pPr>
            <a:lvl9pPr marL="38862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9pPr>
          </a:lstStyle>
          <a:p>
            <a:pPr algn="ctr" eaLnBrk="1" hangingPunct="1">
              <a:spcBef>
                <a:spcPct val="0"/>
              </a:spcBef>
              <a:buClrTx/>
              <a:buSzTx/>
              <a:buFontTx/>
              <a:buNone/>
            </a:pPr>
            <a:r>
              <a:rPr lang="de-DE" altLang="de-DE" sz="3200" b="1" dirty="0" smtClean="0">
                <a:solidFill>
                  <a:schemeClr val="bg1"/>
                </a:solidFill>
              </a:rPr>
              <a:t>Das numerische Wettervorhersagesystem des DWD</a:t>
            </a:r>
            <a:endParaRPr lang="de-DE" altLang="de-DE" sz="3200" b="1" dirty="0">
              <a:solidFill>
                <a:schemeClr val="bg1"/>
              </a:solidFill>
            </a:endParaRPr>
          </a:p>
        </p:txBody>
      </p:sp>
      <p:sp>
        <p:nvSpPr>
          <p:cNvPr id="9220" name="Rectangle 2"/>
          <p:cNvSpPr>
            <a:spLocks noGrp="1" noChangeArrowheads="1"/>
          </p:cNvSpPr>
          <p:nvPr>
            <p:ph type="ctrTitle"/>
          </p:nvPr>
        </p:nvSpPr>
        <p:spPr>
          <a:xfrm>
            <a:off x="468313" y="5462017"/>
            <a:ext cx="8207375" cy="898525"/>
          </a:xfrm>
        </p:spPr>
        <p:txBody>
          <a:bodyPr/>
          <a:lstStyle/>
          <a:p>
            <a:r>
              <a:rPr lang="de-DE" altLang="de-DE" sz="1800" dirty="0" smtClean="0"/>
              <a:t>Besuch des Kurses </a:t>
            </a:r>
            <a:r>
              <a:rPr lang="de-DE" altLang="de-DE" sz="1800" i="1" dirty="0" err="1" smtClean="0"/>
              <a:t>Geophysical</a:t>
            </a:r>
            <a:r>
              <a:rPr lang="de-DE" altLang="de-DE" sz="1800" i="1" dirty="0" smtClean="0"/>
              <a:t> </a:t>
            </a:r>
            <a:r>
              <a:rPr lang="de-DE" altLang="de-DE" sz="1800" i="1" dirty="0" err="1" smtClean="0"/>
              <a:t>Flows</a:t>
            </a:r>
            <a:r>
              <a:rPr lang="de-DE" altLang="de-DE" sz="1800" dirty="0" smtClean="0"/>
              <a:t>, 12. Juli 2018, Offenbach</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650" y="1484785"/>
            <a:ext cx="2075258" cy="2075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6954" y="1484784"/>
            <a:ext cx="2075258" cy="2075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5227" y="1590409"/>
            <a:ext cx="2369721" cy="1843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2758715" y="5347338"/>
            <a:ext cx="3603743" cy="584775"/>
          </a:xfrm>
          <a:prstGeom prst="rect">
            <a:avLst/>
          </a:prstGeom>
          <a:noFill/>
        </p:spPr>
        <p:txBody>
          <a:bodyPr wrap="none" rtlCol="0">
            <a:spAutoFit/>
          </a:bodyPr>
          <a:lstStyle/>
          <a:p>
            <a:pPr algn="ctr"/>
            <a:r>
              <a:rPr lang="de-DE" sz="1600" b="1" dirty="0" smtClean="0"/>
              <a:t>Daniel Reinert </a:t>
            </a:r>
            <a:endParaRPr lang="de-DE" sz="1600" b="1" dirty="0"/>
          </a:p>
          <a:p>
            <a:pPr algn="ctr"/>
            <a:r>
              <a:rPr lang="de-DE" altLang="de-DE" sz="1600" dirty="0" smtClean="0"/>
              <a:t>Forschung </a:t>
            </a:r>
            <a:r>
              <a:rPr lang="de-DE" altLang="de-DE" sz="1600" dirty="0"/>
              <a:t>und Entwicklung; Abt. </a:t>
            </a:r>
            <a:r>
              <a:rPr lang="de-DE" altLang="de-DE" sz="1600" dirty="0" smtClean="0"/>
              <a:t>FE1</a:t>
            </a:r>
            <a:endParaRPr lang="de-DE" altLang="de-DE" sz="16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p:cNvGrpSpPr/>
          <p:nvPr/>
        </p:nvGrpSpPr>
        <p:grpSpPr>
          <a:xfrm>
            <a:off x="1407585" y="1348235"/>
            <a:ext cx="6891579" cy="4880451"/>
            <a:chOff x="1435152" y="1059359"/>
            <a:chExt cx="6891579" cy="4880451"/>
          </a:xfrm>
        </p:grpSpPr>
        <p:sp>
          <p:nvSpPr>
            <p:cNvPr id="5" name="Textfeld 4"/>
            <p:cNvSpPr txBox="1"/>
            <p:nvPr/>
          </p:nvSpPr>
          <p:spPr>
            <a:xfrm>
              <a:off x="7521702" y="1891358"/>
              <a:ext cx="805029" cy="261610"/>
            </a:xfrm>
            <a:prstGeom prst="rect">
              <a:avLst/>
            </a:prstGeom>
            <a:noFill/>
          </p:spPr>
          <p:txBody>
            <a:bodyPr wrap="none" rtlCol="0">
              <a:spAutoFit/>
            </a:bodyPr>
            <a:lstStyle/>
            <a:p>
              <a:r>
                <a:rPr lang="en-US" sz="1100" b="1" dirty="0" smtClean="0">
                  <a:solidFill>
                    <a:srgbClr val="0000FF"/>
                  </a:solidFill>
                </a:rPr>
                <a:t>Seasonal</a:t>
              </a:r>
              <a:endParaRPr lang="en-US" sz="1100" b="1" dirty="0">
                <a:solidFill>
                  <a:srgbClr val="0000FF"/>
                </a:solidFill>
              </a:endParaRPr>
            </a:p>
          </p:txBody>
        </p:sp>
        <p:sp>
          <p:nvSpPr>
            <p:cNvPr id="7" name="Textfeld 6"/>
            <p:cNvSpPr txBox="1"/>
            <p:nvPr/>
          </p:nvSpPr>
          <p:spPr>
            <a:xfrm>
              <a:off x="7532954" y="2168357"/>
              <a:ext cx="724878" cy="261610"/>
            </a:xfrm>
            <a:prstGeom prst="rect">
              <a:avLst/>
            </a:prstGeom>
            <a:noFill/>
          </p:spPr>
          <p:txBody>
            <a:bodyPr wrap="none" rtlCol="0">
              <a:spAutoFit/>
            </a:bodyPr>
            <a:lstStyle/>
            <a:p>
              <a:r>
                <a:rPr lang="en-US" sz="1100" b="1" dirty="0" smtClean="0">
                  <a:solidFill>
                    <a:srgbClr val="0000FF"/>
                  </a:solidFill>
                </a:rPr>
                <a:t>Monthly</a:t>
              </a:r>
              <a:endParaRPr lang="en-US" sz="1100" b="1" dirty="0">
                <a:solidFill>
                  <a:srgbClr val="0000FF"/>
                </a:solidFill>
              </a:endParaRPr>
            </a:p>
          </p:txBody>
        </p:sp>
        <p:sp>
          <p:nvSpPr>
            <p:cNvPr id="8" name="Textfeld 7"/>
            <p:cNvSpPr txBox="1"/>
            <p:nvPr/>
          </p:nvSpPr>
          <p:spPr>
            <a:xfrm>
              <a:off x="7532954" y="2468015"/>
              <a:ext cx="787395" cy="261610"/>
            </a:xfrm>
            <a:prstGeom prst="rect">
              <a:avLst/>
            </a:prstGeom>
            <a:noFill/>
          </p:spPr>
          <p:txBody>
            <a:bodyPr wrap="none" rtlCol="0">
              <a:spAutoFit/>
            </a:bodyPr>
            <a:lstStyle/>
            <a:p>
              <a:r>
                <a:rPr lang="en-US" sz="1100" b="1" dirty="0" smtClean="0">
                  <a:solidFill>
                    <a:srgbClr val="0000FF"/>
                  </a:solidFill>
                </a:rPr>
                <a:t>Biweekly</a:t>
              </a:r>
              <a:endParaRPr lang="en-US" sz="1100" b="1" dirty="0">
                <a:solidFill>
                  <a:srgbClr val="0000FF"/>
                </a:solidFill>
              </a:endParaRPr>
            </a:p>
          </p:txBody>
        </p:sp>
        <p:sp>
          <p:nvSpPr>
            <p:cNvPr id="9" name="Textfeld 8"/>
            <p:cNvSpPr txBox="1"/>
            <p:nvPr/>
          </p:nvSpPr>
          <p:spPr>
            <a:xfrm>
              <a:off x="7532954" y="3291607"/>
              <a:ext cx="631904" cy="261610"/>
            </a:xfrm>
            <a:prstGeom prst="rect">
              <a:avLst/>
            </a:prstGeom>
            <a:noFill/>
          </p:spPr>
          <p:txBody>
            <a:bodyPr wrap="none" rtlCol="0">
              <a:spAutoFit/>
            </a:bodyPr>
            <a:lstStyle/>
            <a:p>
              <a:r>
                <a:rPr lang="en-US" sz="1100" b="1" dirty="0" smtClean="0">
                  <a:solidFill>
                    <a:srgbClr val="0000FF"/>
                  </a:solidFill>
                </a:rPr>
                <a:t>Hourly</a:t>
              </a:r>
              <a:endParaRPr lang="en-US" sz="1100" b="1" dirty="0">
                <a:solidFill>
                  <a:srgbClr val="0000FF"/>
                </a:solidFill>
              </a:endParaRPr>
            </a:p>
          </p:txBody>
        </p:sp>
        <p:sp>
          <p:nvSpPr>
            <p:cNvPr id="10" name="Textfeld 9"/>
            <p:cNvSpPr txBox="1"/>
            <p:nvPr/>
          </p:nvSpPr>
          <p:spPr>
            <a:xfrm>
              <a:off x="7524328" y="4253589"/>
              <a:ext cx="716863" cy="261610"/>
            </a:xfrm>
            <a:prstGeom prst="rect">
              <a:avLst/>
            </a:prstGeom>
            <a:noFill/>
          </p:spPr>
          <p:txBody>
            <a:bodyPr wrap="none" rtlCol="0">
              <a:spAutoFit/>
            </a:bodyPr>
            <a:lstStyle/>
            <a:p>
              <a:r>
                <a:rPr lang="en-US" sz="1100" b="1" dirty="0" smtClean="0">
                  <a:solidFill>
                    <a:srgbClr val="0000FF"/>
                  </a:solidFill>
                </a:rPr>
                <a:t>Minutes</a:t>
              </a:r>
              <a:endParaRPr lang="en-US" sz="1100" b="1" dirty="0">
                <a:solidFill>
                  <a:srgbClr val="0000FF"/>
                </a:solidFill>
              </a:endParaRPr>
            </a:p>
          </p:txBody>
        </p:sp>
        <p:sp>
          <p:nvSpPr>
            <p:cNvPr id="11" name="Textfeld 10"/>
            <p:cNvSpPr txBox="1"/>
            <p:nvPr/>
          </p:nvSpPr>
          <p:spPr>
            <a:xfrm>
              <a:off x="7524328" y="5019799"/>
              <a:ext cx="774571" cy="261610"/>
            </a:xfrm>
            <a:prstGeom prst="rect">
              <a:avLst/>
            </a:prstGeom>
            <a:noFill/>
          </p:spPr>
          <p:txBody>
            <a:bodyPr wrap="none" rtlCol="0">
              <a:spAutoFit/>
            </a:bodyPr>
            <a:lstStyle/>
            <a:p>
              <a:r>
                <a:rPr lang="en-US" sz="1100" b="1" dirty="0" smtClean="0">
                  <a:solidFill>
                    <a:srgbClr val="0000FF"/>
                  </a:solidFill>
                </a:rPr>
                <a:t>Seconds</a:t>
              </a:r>
              <a:endParaRPr lang="en-US" sz="1100" b="1" dirty="0">
                <a:solidFill>
                  <a:srgbClr val="0000FF"/>
                </a:solidFill>
              </a:endParaRPr>
            </a:p>
          </p:txBody>
        </p:sp>
        <p:sp>
          <p:nvSpPr>
            <p:cNvPr id="12" name="Textfeld 11"/>
            <p:cNvSpPr txBox="1"/>
            <p:nvPr/>
          </p:nvSpPr>
          <p:spPr>
            <a:xfrm>
              <a:off x="2123728" y="1260538"/>
              <a:ext cx="825867" cy="261610"/>
            </a:xfrm>
            <a:prstGeom prst="rect">
              <a:avLst/>
            </a:prstGeom>
            <a:noFill/>
          </p:spPr>
          <p:txBody>
            <a:bodyPr wrap="none" rtlCol="0">
              <a:spAutoFit/>
            </a:bodyPr>
            <a:lstStyle/>
            <a:p>
              <a:r>
                <a:rPr lang="en-US" sz="1100" b="1" dirty="0" smtClean="0">
                  <a:solidFill>
                    <a:srgbClr val="0000FF"/>
                  </a:solidFill>
                </a:rPr>
                <a:t>mm scale</a:t>
              </a:r>
              <a:endParaRPr lang="en-US" sz="1100" b="1" dirty="0">
                <a:solidFill>
                  <a:srgbClr val="0000FF"/>
                </a:solidFill>
              </a:endParaRPr>
            </a:p>
          </p:txBody>
        </p:sp>
        <p:sp>
          <p:nvSpPr>
            <p:cNvPr id="13" name="Textfeld 12"/>
            <p:cNvSpPr txBox="1"/>
            <p:nvPr/>
          </p:nvSpPr>
          <p:spPr>
            <a:xfrm>
              <a:off x="3751123" y="1059359"/>
              <a:ext cx="1186543" cy="261610"/>
            </a:xfrm>
            <a:prstGeom prst="rect">
              <a:avLst/>
            </a:prstGeom>
            <a:noFill/>
          </p:spPr>
          <p:txBody>
            <a:bodyPr wrap="none" rtlCol="0">
              <a:spAutoFit/>
            </a:bodyPr>
            <a:lstStyle/>
            <a:p>
              <a:r>
                <a:rPr lang="en-US" sz="1100" b="1" dirty="0">
                  <a:solidFill>
                    <a:srgbClr val="0000FF"/>
                  </a:solidFill>
                </a:rPr>
                <a:t>f</a:t>
              </a:r>
              <a:r>
                <a:rPr lang="en-US" sz="1100" b="1" dirty="0" smtClean="0">
                  <a:solidFill>
                    <a:srgbClr val="0000FF"/>
                  </a:solidFill>
                </a:rPr>
                <a:t>ew hundred m</a:t>
              </a:r>
              <a:endParaRPr lang="en-US" sz="1100" b="1" dirty="0">
                <a:solidFill>
                  <a:srgbClr val="0000FF"/>
                </a:solidFill>
              </a:endParaRPr>
            </a:p>
          </p:txBody>
        </p:sp>
        <p:sp>
          <p:nvSpPr>
            <p:cNvPr id="14" name="Textfeld 13"/>
            <p:cNvSpPr txBox="1"/>
            <p:nvPr/>
          </p:nvSpPr>
          <p:spPr>
            <a:xfrm>
              <a:off x="4779398" y="1254762"/>
              <a:ext cx="888385" cy="261610"/>
            </a:xfrm>
            <a:prstGeom prst="rect">
              <a:avLst/>
            </a:prstGeom>
            <a:noFill/>
          </p:spPr>
          <p:txBody>
            <a:bodyPr wrap="none" rtlCol="0">
              <a:spAutoFit/>
            </a:bodyPr>
            <a:lstStyle/>
            <a:p>
              <a:r>
                <a:rPr lang="en-US" sz="1100" b="1" dirty="0">
                  <a:solidFill>
                    <a:srgbClr val="0000FF"/>
                  </a:solidFill>
                </a:rPr>
                <a:t>t</a:t>
              </a:r>
              <a:r>
                <a:rPr lang="en-US" sz="1100" b="1" dirty="0" smtClean="0">
                  <a:solidFill>
                    <a:srgbClr val="0000FF"/>
                  </a:solidFill>
                </a:rPr>
                <a:t>ens of km</a:t>
              </a:r>
              <a:endParaRPr lang="en-US" sz="1100" b="1" dirty="0">
                <a:solidFill>
                  <a:srgbClr val="0000FF"/>
                </a:solidFill>
              </a:endParaRPr>
            </a:p>
          </p:txBody>
        </p:sp>
        <p:sp>
          <p:nvSpPr>
            <p:cNvPr id="15" name="Textfeld 14"/>
            <p:cNvSpPr txBox="1"/>
            <p:nvPr/>
          </p:nvSpPr>
          <p:spPr>
            <a:xfrm>
              <a:off x="5317958" y="1059359"/>
              <a:ext cx="1335622" cy="261610"/>
            </a:xfrm>
            <a:prstGeom prst="rect">
              <a:avLst/>
            </a:prstGeom>
            <a:noFill/>
          </p:spPr>
          <p:txBody>
            <a:bodyPr wrap="none" rtlCol="0">
              <a:spAutoFit/>
            </a:bodyPr>
            <a:lstStyle/>
            <a:p>
              <a:r>
                <a:rPr lang="en-US" sz="1100" b="1" dirty="0">
                  <a:solidFill>
                    <a:srgbClr val="0000FF"/>
                  </a:solidFill>
                </a:rPr>
                <a:t>f</a:t>
              </a:r>
              <a:r>
                <a:rPr lang="en-US" sz="1100" b="1" dirty="0" smtClean="0">
                  <a:solidFill>
                    <a:srgbClr val="0000FF"/>
                  </a:solidFill>
                </a:rPr>
                <a:t>ew thousand km</a:t>
              </a:r>
              <a:endParaRPr lang="en-US" sz="1100" b="1" dirty="0">
                <a:solidFill>
                  <a:srgbClr val="0000FF"/>
                </a:solidFill>
              </a:endParaRPr>
            </a:p>
          </p:txBody>
        </p:sp>
        <p:sp>
          <p:nvSpPr>
            <p:cNvPr id="16" name="Textfeld 15"/>
            <p:cNvSpPr txBox="1"/>
            <p:nvPr/>
          </p:nvSpPr>
          <p:spPr>
            <a:xfrm>
              <a:off x="6190680" y="1247049"/>
              <a:ext cx="1124026" cy="261610"/>
            </a:xfrm>
            <a:prstGeom prst="rect">
              <a:avLst/>
            </a:prstGeom>
            <a:noFill/>
          </p:spPr>
          <p:txBody>
            <a:bodyPr wrap="none" rtlCol="0">
              <a:spAutoFit/>
            </a:bodyPr>
            <a:lstStyle/>
            <a:p>
              <a:r>
                <a:rPr lang="en-US" sz="1100" b="1" dirty="0" smtClean="0">
                  <a:solidFill>
                    <a:srgbClr val="0000FF"/>
                  </a:solidFill>
                </a:rPr>
                <a:t>Earth’s radius</a:t>
              </a:r>
              <a:endParaRPr lang="en-US" sz="1100" b="1" dirty="0">
                <a:solidFill>
                  <a:srgbClr val="0000FF"/>
                </a:solidFill>
              </a:endParaRPr>
            </a:p>
          </p:txBody>
        </p:sp>
        <p:pic>
          <p:nvPicPr>
            <p:cNvPr id="18" name="Grafik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152" y="1471156"/>
              <a:ext cx="6192203" cy="4468654"/>
            </a:xfrm>
            <a:prstGeom prst="rect">
              <a:avLst/>
            </a:prstGeom>
          </p:spPr>
        </p:pic>
      </p:grpSp>
      <p:sp>
        <p:nvSpPr>
          <p:cNvPr id="20" name="Rectangle 2"/>
          <p:cNvSpPr txBox="1">
            <a:spLocks noChangeArrowheads="1"/>
          </p:cNvSpPr>
          <p:nvPr/>
        </p:nvSpPr>
        <p:spPr>
          <a:xfrm>
            <a:off x="539552" y="404664"/>
            <a:ext cx="5544616" cy="431800"/>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eaLnBrk="1" hangingPunct="1"/>
            <a:r>
              <a:rPr lang="de-DE" altLang="de-DE" kern="0" dirty="0" err="1" smtClean="0"/>
              <a:t>Multiscale</a:t>
            </a:r>
            <a:r>
              <a:rPr lang="de-DE" altLang="de-DE" kern="0" dirty="0" smtClean="0"/>
              <a:t> </a:t>
            </a:r>
            <a:r>
              <a:rPr lang="de-DE" altLang="de-DE" kern="0" dirty="0" err="1" smtClean="0"/>
              <a:t>nature</a:t>
            </a:r>
            <a:r>
              <a:rPr lang="de-DE" altLang="de-DE" kern="0" dirty="0" smtClean="0"/>
              <a:t> </a:t>
            </a:r>
            <a:r>
              <a:rPr lang="de-DE" altLang="de-DE" kern="0" dirty="0" err="1" smtClean="0"/>
              <a:t>of</a:t>
            </a:r>
            <a:r>
              <a:rPr lang="de-DE" altLang="de-DE" kern="0" dirty="0" smtClean="0"/>
              <a:t> </a:t>
            </a:r>
            <a:r>
              <a:rPr lang="de-DE" altLang="de-DE" kern="0" dirty="0" err="1" smtClean="0"/>
              <a:t>atm</a:t>
            </a:r>
            <a:r>
              <a:rPr lang="de-DE" altLang="de-DE" kern="0" dirty="0" smtClean="0"/>
              <a:t>. </a:t>
            </a:r>
            <a:r>
              <a:rPr lang="de-DE" altLang="de-DE" kern="0" dirty="0" err="1" smtClean="0"/>
              <a:t>flows</a:t>
            </a:r>
            <a:endParaRPr lang="de-DE" altLang="de-DE" kern="0" dirty="0" smtClean="0"/>
          </a:p>
        </p:txBody>
      </p:sp>
      <p:grpSp>
        <p:nvGrpSpPr>
          <p:cNvPr id="21" name="Gruppieren 20"/>
          <p:cNvGrpSpPr/>
          <p:nvPr/>
        </p:nvGrpSpPr>
        <p:grpSpPr>
          <a:xfrm>
            <a:off x="179512" y="1340768"/>
            <a:ext cx="4608512" cy="4095126"/>
            <a:chOff x="179512" y="1710138"/>
            <a:chExt cx="4608512" cy="4095126"/>
          </a:xfrm>
        </p:grpSpPr>
        <p:sp>
          <p:nvSpPr>
            <p:cNvPr id="2" name="Rechteckige Legende 1"/>
            <p:cNvSpPr/>
            <p:nvPr/>
          </p:nvSpPr>
          <p:spPr bwMode="auto">
            <a:xfrm>
              <a:off x="179512" y="1710138"/>
              <a:ext cx="4608512" cy="4095126"/>
            </a:xfrm>
            <a:prstGeom prst="wedgeRectCallout">
              <a:avLst>
                <a:gd name="adj1" fmla="val 58826"/>
                <a:gd name="adj2" fmla="val -63"/>
              </a:avLst>
            </a:prstGeom>
            <a:solidFill>
              <a:schemeClr val="tx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 name="Textfeld 3"/>
            <p:cNvSpPr txBox="1"/>
            <p:nvPr/>
          </p:nvSpPr>
          <p:spPr>
            <a:xfrm>
              <a:off x="280397" y="1772816"/>
              <a:ext cx="4376879" cy="1239803"/>
            </a:xfrm>
            <a:prstGeom prst="rect">
              <a:avLst/>
            </a:prstGeom>
            <a:noFill/>
          </p:spPr>
          <p:txBody>
            <a:bodyPr wrap="square" rtlCol="0">
              <a:noAutofit/>
            </a:bodyPr>
            <a:lstStyle/>
            <a:p>
              <a:r>
                <a:rPr lang="en-US" sz="1400" b="1" dirty="0" smtClean="0">
                  <a:solidFill>
                    <a:schemeClr val="bg1"/>
                  </a:solidFill>
                </a:rPr>
                <a:t>The transition zones between relatively warm and cool air masses can collapse in scale to form fronts with widths of a few tens of km</a:t>
              </a:r>
              <a:endParaRPr lang="en-US" sz="1400" b="1" dirty="0">
                <a:solidFill>
                  <a:schemeClr val="bg1"/>
                </a:solidFill>
              </a:endParaRPr>
            </a:p>
          </p:txBody>
        </p:sp>
        <p:pic>
          <p:nvPicPr>
            <p:cNvPr id="17" name="Grafik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023" y="2628286"/>
              <a:ext cx="4368254" cy="3096000"/>
            </a:xfrm>
            <a:prstGeom prst="rect">
              <a:avLst/>
            </a:prstGeom>
          </p:spPr>
        </p:pic>
      </p:grpSp>
      <p:sp>
        <p:nvSpPr>
          <p:cNvPr id="22" name="Textfeld 21"/>
          <p:cNvSpPr txBox="1"/>
          <p:nvPr/>
        </p:nvSpPr>
        <p:spPr>
          <a:xfrm>
            <a:off x="254520" y="6064418"/>
            <a:ext cx="1691489" cy="230832"/>
          </a:xfrm>
          <a:prstGeom prst="rect">
            <a:avLst/>
          </a:prstGeom>
          <a:noFill/>
        </p:spPr>
        <p:txBody>
          <a:bodyPr wrap="none" rtlCol="0">
            <a:spAutoFit/>
          </a:bodyPr>
          <a:lstStyle/>
          <a:p>
            <a:r>
              <a:rPr lang="en-US" sz="900" b="1" dirty="0" smtClean="0"/>
              <a:t>Figure from </a:t>
            </a:r>
            <a:r>
              <a:rPr lang="en-US" sz="900" b="1" dirty="0" err="1" smtClean="0"/>
              <a:t>Thuburn</a:t>
            </a:r>
            <a:r>
              <a:rPr lang="en-US" sz="900" b="1" dirty="0" smtClean="0"/>
              <a:t> (2011)</a:t>
            </a:r>
            <a:endParaRPr lang="en-US" sz="900" b="1" dirty="0"/>
          </a:p>
        </p:txBody>
      </p:sp>
      <p:sp>
        <p:nvSpPr>
          <p:cNvPr id="23" name="Textfeld 22"/>
          <p:cNvSpPr txBox="1"/>
          <p:nvPr/>
        </p:nvSpPr>
        <p:spPr>
          <a:xfrm>
            <a:off x="303276" y="5148566"/>
            <a:ext cx="728332" cy="195814"/>
          </a:xfrm>
          <a:prstGeom prst="rect">
            <a:avLst/>
          </a:prstGeom>
          <a:solidFill>
            <a:schemeClr val="bg1"/>
          </a:solidFill>
        </p:spPr>
        <p:txBody>
          <a:bodyPr wrap="none" lIns="36000" tIns="36000" rIns="36000" bIns="36000" rtlCol="0">
            <a:spAutoFit/>
          </a:bodyPr>
          <a:lstStyle/>
          <a:p>
            <a:r>
              <a:rPr lang="en-US" sz="800" b="1" dirty="0" smtClean="0"/>
              <a:t>Source: DWD</a:t>
            </a:r>
            <a:endParaRPr lang="en-US" sz="800" b="1" dirty="0"/>
          </a:p>
        </p:txBody>
      </p:sp>
    </p:spTree>
    <p:extLst>
      <p:ext uri="{BB962C8B-B14F-4D97-AF65-F5344CB8AC3E}">
        <p14:creationId xmlns:p14="http://schemas.microsoft.com/office/powerpoint/2010/main" val="129079988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p:cNvGrpSpPr/>
          <p:nvPr/>
        </p:nvGrpSpPr>
        <p:grpSpPr>
          <a:xfrm>
            <a:off x="1407585" y="1348235"/>
            <a:ext cx="6891579" cy="4880451"/>
            <a:chOff x="1435152" y="1059359"/>
            <a:chExt cx="6891579" cy="4880451"/>
          </a:xfrm>
        </p:grpSpPr>
        <p:sp>
          <p:nvSpPr>
            <p:cNvPr id="5" name="Textfeld 4"/>
            <p:cNvSpPr txBox="1"/>
            <p:nvPr/>
          </p:nvSpPr>
          <p:spPr>
            <a:xfrm>
              <a:off x="7521702" y="1891358"/>
              <a:ext cx="805029" cy="261610"/>
            </a:xfrm>
            <a:prstGeom prst="rect">
              <a:avLst/>
            </a:prstGeom>
            <a:noFill/>
          </p:spPr>
          <p:txBody>
            <a:bodyPr wrap="none" rtlCol="0">
              <a:spAutoFit/>
            </a:bodyPr>
            <a:lstStyle/>
            <a:p>
              <a:r>
                <a:rPr lang="en-US" sz="1100" b="1" dirty="0" smtClean="0">
                  <a:solidFill>
                    <a:srgbClr val="0000FF"/>
                  </a:solidFill>
                </a:rPr>
                <a:t>Seasonal</a:t>
              </a:r>
              <a:endParaRPr lang="en-US" sz="1100" b="1" dirty="0">
                <a:solidFill>
                  <a:srgbClr val="0000FF"/>
                </a:solidFill>
              </a:endParaRPr>
            </a:p>
          </p:txBody>
        </p:sp>
        <p:sp>
          <p:nvSpPr>
            <p:cNvPr id="7" name="Textfeld 6"/>
            <p:cNvSpPr txBox="1"/>
            <p:nvPr/>
          </p:nvSpPr>
          <p:spPr>
            <a:xfrm>
              <a:off x="7532954" y="2168357"/>
              <a:ext cx="724878" cy="261610"/>
            </a:xfrm>
            <a:prstGeom prst="rect">
              <a:avLst/>
            </a:prstGeom>
            <a:noFill/>
          </p:spPr>
          <p:txBody>
            <a:bodyPr wrap="none" rtlCol="0">
              <a:spAutoFit/>
            </a:bodyPr>
            <a:lstStyle/>
            <a:p>
              <a:r>
                <a:rPr lang="en-US" sz="1100" b="1" dirty="0" smtClean="0">
                  <a:solidFill>
                    <a:srgbClr val="0000FF"/>
                  </a:solidFill>
                </a:rPr>
                <a:t>Monthly</a:t>
              </a:r>
              <a:endParaRPr lang="en-US" sz="1100" b="1" dirty="0">
                <a:solidFill>
                  <a:srgbClr val="0000FF"/>
                </a:solidFill>
              </a:endParaRPr>
            </a:p>
          </p:txBody>
        </p:sp>
        <p:sp>
          <p:nvSpPr>
            <p:cNvPr id="8" name="Textfeld 7"/>
            <p:cNvSpPr txBox="1"/>
            <p:nvPr/>
          </p:nvSpPr>
          <p:spPr>
            <a:xfrm>
              <a:off x="7532954" y="2468015"/>
              <a:ext cx="787395" cy="261610"/>
            </a:xfrm>
            <a:prstGeom prst="rect">
              <a:avLst/>
            </a:prstGeom>
            <a:noFill/>
          </p:spPr>
          <p:txBody>
            <a:bodyPr wrap="none" rtlCol="0">
              <a:spAutoFit/>
            </a:bodyPr>
            <a:lstStyle/>
            <a:p>
              <a:r>
                <a:rPr lang="en-US" sz="1100" b="1" dirty="0" smtClean="0">
                  <a:solidFill>
                    <a:srgbClr val="0000FF"/>
                  </a:solidFill>
                </a:rPr>
                <a:t>Biweekly</a:t>
              </a:r>
              <a:endParaRPr lang="en-US" sz="1100" b="1" dirty="0">
                <a:solidFill>
                  <a:srgbClr val="0000FF"/>
                </a:solidFill>
              </a:endParaRPr>
            </a:p>
          </p:txBody>
        </p:sp>
        <p:sp>
          <p:nvSpPr>
            <p:cNvPr id="9" name="Textfeld 8"/>
            <p:cNvSpPr txBox="1"/>
            <p:nvPr/>
          </p:nvSpPr>
          <p:spPr>
            <a:xfrm>
              <a:off x="7532954" y="3291607"/>
              <a:ext cx="631904" cy="261610"/>
            </a:xfrm>
            <a:prstGeom prst="rect">
              <a:avLst/>
            </a:prstGeom>
            <a:noFill/>
          </p:spPr>
          <p:txBody>
            <a:bodyPr wrap="none" rtlCol="0">
              <a:spAutoFit/>
            </a:bodyPr>
            <a:lstStyle/>
            <a:p>
              <a:r>
                <a:rPr lang="en-US" sz="1100" b="1" dirty="0" smtClean="0">
                  <a:solidFill>
                    <a:srgbClr val="0000FF"/>
                  </a:solidFill>
                </a:rPr>
                <a:t>Hourly</a:t>
              </a:r>
              <a:endParaRPr lang="en-US" sz="1100" b="1" dirty="0">
                <a:solidFill>
                  <a:srgbClr val="0000FF"/>
                </a:solidFill>
              </a:endParaRPr>
            </a:p>
          </p:txBody>
        </p:sp>
        <p:sp>
          <p:nvSpPr>
            <p:cNvPr id="10" name="Textfeld 9"/>
            <p:cNvSpPr txBox="1"/>
            <p:nvPr/>
          </p:nvSpPr>
          <p:spPr>
            <a:xfrm>
              <a:off x="7524328" y="4253589"/>
              <a:ext cx="716863" cy="261610"/>
            </a:xfrm>
            <a:prstGeom prst="rect">
              <a:avLst/>
            </a:prstGeom>
            <a:noFill/>
          </p:spPr>
          <p:txBody>
            <a:bodyPr wrap="none" rtlCol="0">
              <a:spAutoFit/>
            </a:bodyPr>
            <a:lstStyle/>
            <a:p>
              <a:r>
                <a:rPr lang="en-US" sz="1100" b="1" dirty="0" smtClean="0">
                  <a:solidFill>
                    <a:srgbClr val="0000FF"/>
                  </a:solidFill>
                </a:rPr>
                <a:t>Minutes</a:t>
              </a:r>
              <a:endParaRPr lang="en-US" sz="1100" b="1" dirty="0">
                <a:solidFill>
                  <a:srgbClr val="0000FF"/>
                </a:solidFill>
              </a:endParaRPr>
            </a:p>
          </p:txBody>
        </p:sp>
        <p:sp>
          <p:nvSpPr>
            <p:cNvPr id="11" name="Textfeld 10"/>
            <p:cNvSpPr txBox="1"/>
            <p:nvPr/>
          </p:nvSpPr>
          <p:spPr>
            <a:xfrm>
              <a:off x="7524328" y="5019799"/>
              <a:ext cx="774571" cy="261610"/>
            </a:xfrm>
            <a:prstGeom prst="rect">
              <a:avLst/>
            </a:prstGeom>
            <a:noFill/>
          </p:spPr>
          <p:txBody>
            <a:bodyPr wrap="none" rtlCol="0">
              <a:spAutoFit/>
            </a:bodyPr>
            <a:lstStyle/>
            <a:p>
              <a:r>
                <a:rPr lang="en-US" sz="1100" b="1" dirty="0" smtClean="0">
                  <a:solidFill>
                    <a:srgbClr val="0000FF"/>
                  </a:solidFill>
                </a:rPr>
                <a:t>Seconds</a:t>
              </a:r>
              <a:endParaRPr lang="en-US" sz="1100" b="1" dirty="0">
                <a:solidFill>
                  <a:srgbClr val="0000FF"/>
                </a:solidFill>
              </a:endParaRPr>
            </a:p>
          </p:txBody>
        </p:sp>
        <p:sp>
          <p:nvSpPr>
            <p:cNvPr id="12" name="Textfeld 11"/>
            <p:cNvSpPr txBox="1"/>
            <p:nvPr/>
          </p:nvSpPr>
          <p:spPr>
            <a:xfrm>
              <a:off x="2123728" y="1260538"/>
              <a:ext cx="825867" cy="261610"/>
            </a:xfrm>
            <a:prstGeom prst="rect">
              <a:avLst/>
            </a:prstGeom>
            <a:noFill/>
          </p:spPr>
          <p:txBody>
            <a:bodyPr wrap="none" rtlCol="0">
              <a:spAutoFit/>
            </a:bodyPr>
            <a:lstStyle/>
            <a:p>
              <a:r>
                <a:rPr lang="en-US" sz="1100" b="1" dirty="0" smtClean="0">
                  <a:solidFill>
                    <a:srgbClr val="0000FF"/>
                  </a:solidFill>
                </a:rPr>
                <a:t>mm scale</a:t>
              </a:r>
              <a:endParaRPr lang="en-US" sz="1100" b="1" dirty="0">
                <a:solidFill>
                  <a:srgbClr val="0000FF"/>
                </a:solidFill>
              </a:endParaRPr>
            </a:p>
          </p:txBody>
        </p:sp>
        <p:sp>
          <p:nvSpPr>
            <p:cNvPr id="13" name="Textfeld 12"/>
            <p:cNvSpPr txBox="1"/>
            <p:nvPr/>
          </p:nvSpPr>
          <p:spPr>
            <a:xfrm>
              <a:off x="3751123" y="1059359"/>
              <a:ext cx="1186543" cy="261610"/>
            </a:xfrm>
            <a:prstGeom prst="rect">
              <a:avLst/>
            </a:prstGeom>
            <a:noFill/>
          </p:spPr>
          <p:txBody>
            <a:bodyPr wrap="none" rtlCol="0">
              <a:spAutoFit/>
            </a:bodyPr>
            <a:lstStyle/>
            <a:p>
              <a:r>
                <a:rPr lang="en-US" sz="1100" b="1" dirty="0">
                  <a:solidFill>
                    <a:srgbClr val="0000FF"/>
                  </a:solidFill>
                </a:rPr>
                <a:t>f</a:t>
              </a:r>
              <a:r>
                <a:rPr lang="en-US" sz="1100" b="1" dirty="0" smtClean="0">
                  <a:solidFill>
                    <a:srgbClr val="0000FF"/>
                  </a:solidFill>
                </a:rPr>
                <a:t>ew hundred m</a:t>
              </a:r>
              <a:endParaRPr lang="en-US" sz="1100" b="1" dirty="0">
                <a:solidFill>
                  <a:srgbClr val="0000FF"/>
                </a:solidFill>
              </a:endParaRPr>
            </a:p>
          </p:txBody>
        </p:sp>
        <p:sp>
          <p:nvSpPr>
            <p:cNvPr id="14" name="Textfeld 13"/>
            <p:cNvSpPr txBox="1"/>
            <p:nvPr/>
          </p:nvSpPr>
          <p:spPr>
            <a:xfrm>
              <a:off x="4779398" y="1254762"/>
              <a:ext cx="888385" cy="261610"/>
            </a:xfrm>
            <a:prstGeom prst="rect">
              <a:avLst/>
            </a:prstGeom>
            <a:noFill/>
          </p:spPr>
          <p:txBody>
            <a:bodyPr wrap="none" rtlCol="0">
              <a:spAutoFit/>
            </a:bodyPr>
            <a:lstStyle/>
            <a:p>
              <a:r>
                <a:rPr lang="en-US" sz="1100" b="1" dirty="0">
                  <a:solidFill>
                    <a:srgbClr val="0000FF"/>
                  </a:solidFill>
                </a:rPr>
                <a:t>t</a:t>
              </a:r>
              <a:r>
                <a:rPr lang="en-US" sz="1100" b="1" dirty="0" smtClean="0">
                  <a:solidFill>
                    <a:srgbClr val="0000FF"/>
                  </a:solidFill>
                </a:rPr>
                <a:t>ens of km</a:t>
              </a:r>
              <a:endParaRPr lang="en-US" sz="1100" b="1" dirty="0">
                <a:solidFill>
                  <a:srgbClr val="0000FF"/>
                </a:solidFill>
              </a:endParaRPr>
            </a:p>
          </p:txBody>
        </p:sp>
        <p:sp>
          <p:nvSpPr>
            <p:cNvPr id="15" name="Textfeld 14"/>
            <p:cNvSpPr txBox="1"/>
            <p:nvPr/>
          </p:nvSpPr>
          <p:spPr>
            <a:xfrm>
              <a:off x="5317958" y="1059359"/>
              <a:ext cx="1335622" cy="261610"/>
            </a:xfrm>
            <a:prstGeom prst="rect">
              <a:avLst/>
            </a:prstGeom>
            <a:noFill/>
          </p:spPr>
          <p:txBody>
            <a:bodyPr wrap="none" rtlCol="0">
              <a:spAutoFit/>
            </a:bodyPr>
            <a:lstStyle/>
            <a:p>
              <a:r>
                <a:rPr lang="en-US" sz="1100" b="1" dirty="0">
                  <a:solidFill>
                    <a:srgbClr val="0000FF"/>
                  </a:solidFill>
                </a:rPr>
                <a:t>f</a:t>
              </a:r>
              <a:r>
                <a:rPr lang="en-US" sz="1100" b="1" dirty="0" smtClean="0">
                  <a:solidFill>
                    <a:srgbClr val="0000FF"/>
                  </a:solidFill>
                </a:rPr>
                <a:t>ew thousand km</a:t>
              </a:r>
              <a:endParaRPr lang="en-US" sz="1100" b="1" dirty="0">
                <a:solidFill>
                  <a:srgbClr val="0000FF"/>
                </a:solidFill>
              </a:endParaRPr>
            </a:p>
          </p:txBody>
        </p:sp>
        <p:sp>
          <p:nvSpPr>
            <p:cNvPr id="16" name="Textfeld 15"/>
            <p:cNvSpPr txBox="1"/>
            <p:nvPr/>
          </p:nvSpPr>
          <p:spPr>
            <a:xfrm>
              <a:off x="6190680" y="1247049"/>
              <a:ext cx="1124026" cy="261610"/>
            </a:xfrm>
            <a:prstGeom prst="rect">
              <a:avLst/>
            </a:prstGeom>
            <a:noFill/>
          </p:spPr>
          <p:txBody>
            <a:bodyPr wrap="none" rtlCol="0">
              <a:spAutoFit/>
            </a:bodyPr>
            <a:lstStyle/>
            <a:p>
              <a:r>
                <a:rPr lang="en-US" sz="1100" b="1" dirty="0" smtClean="0">
                  <a:solidFill>
                    <a:srgbClr val="0000FF"/>
                  </a:solidFill>
                </a:rPr>
                <a:t>Earth’s radius</a:t>
              </a:r>
              <a:endParaRPr lang="en-US" sz="1100" b="1" dirty="0">
                <a:solidFill>
                  <a:srgbClr val="0000FF"/>
                </a:solidFill>
              </a:endParaRPr>
            </a:p>
          </p:txBody>
        </p:sp>
        <p:pic>
          <p:nvPicPr>
            <p:cNvPr id="18" name="Grafik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152" y="1471156"/>
              <a:ext cx="6192203" cy="4468654"/>
            </a:xfrm>
            <a:prstGeom prst="rect">
              <a:avLst/>
            </a:prstGeom>
          </p:spPr>
        </p:pic>
      </p:grpSp>
      <p:sp>
        <p:nvSpPr>
          <p:cNvPr id="20" name="Rectangle 2"/>
          <p:cNvSpPr txBox="1">
            <a:spLocks noChangeArrowheads="1"/>
          </p:cNvSpPr>
          <p:nvPr/>
        </p:nvSpPr>
        <p:spPr>
          <a:xfrm>
            <a:off x="539552" y="404664"/>
            <a:ext cx="5544616" cy="431800"/>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eaLnBrk="1" hangingPunct="1"/>
            <a:r>
              <a:rPr lang="de-DE" altLang="de-DE" kern="0" dirty="0" err="1" smtClean="0"/>
              <a:t>Multiscale</a:t>
            </a:r>
            <a:r>
              <a:rPr lang="de-DE" altLang="de-DE" kern="0" dirty="0" smtClean="0"/>
              <a:t> </a:t>
            </a:r>
            <a:r>
              <a:rPr lang="de-DE" altLang="de-DE" kern="0" dirty="0" err="1" smtClean="0"/>
              <a:t>nature</a:t>
            </a:r>
            <a:r>
              <a:rPr lang="de-DE" altLang="de-DE" kern="0" dirty="0" smtClean="0"/>
              <a:t> </a:t>
            </a:r>
            <a:r>
              <a:rPr lang="de-DE" altLang="de-DE" kern="0" dirty="0" err="1" smtClean="0"/>
              <a:t>of</a:t>
            </a:r>
            <a:r>
              <a:rPr lang="de-DE" altLang="de-DE" kern="0" dirty="0" smtClean="0"/>
              <a:t> </a:t>
            </a:r>
            <a:r>
              <a:rPr lang="de-DE" altLang="de-DE" kern="0" dirty="0" err="1" smtClean="0"/>
              <a:t>atm</a:t>
            </a:r>
            <a:r>
              <a:rPr lang="de-DE" altLang="de-DE" kern="0" dirty="0" smtClean="0"/>
              <a:t>. </a:t>
            </a:r>
            <a:r>
              <a:rPr lang="de-DE" altLang="de-DE" kern="0" dirty="0" err="1" smtClean="0"/>
              <a:t>flows</a:t>
            </a:r>
            <a:endParaRPr lang="de-DE" altLang="de-DE" kern="0" dirty="0" smtClean="0"/>
          </a:p>
        </p:txBody>
      </p:sp>
      <p:sp>
        <p:nvSpPr>
          <p:cNvPr id="2" name="Rechteckige Legende 1"/>
          <p:cNvSpPr/>
          <p:nvPr/>
        </p:nvSpPr>
        <p:spPr bwMode="auto">
          <a:xfrm>
            <a:off x="3786939" y="1432665"/>
            <a:ext cx="4521483" cy="1852320"/>
          </a:xfrm>
          <a:prstGeom prst="wedgeRectCallout">
            <a:avLst>
              <a:gd name="adj1" fmla="val -38738"/>
              <a:gd name="adj2" fmla="val 85618"/>
            </a:avLst>
          </a:prstGeom>
          <a:solidFill>
            <a:schemeClr val="tx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 name="Textfeld 3"/>
          <p:cNvSpPr txBox="1"/>
          <p:nvPr/>
        </p:nvSpPr>
        <p:spPr>
          <a:xfrm>
            <a:off x="3940169" y="1597296"/>
            <a:ext cx="4376879" cy="1610054"/>
          </a:xfrm>
          <a:prstGeom prst="rect">
            <a:avLst/>
          </a:prstGeom>
          <a:noFill/>
        </p:spPr>
        <p:txBody>
          <a:bodyPr wrap="square" rtlCol="0">
            <a:noAutofit/>
          </a:bodyPr>
          <a:lstStyle/>
          <a:p>
            <a:r>
              <a:rPr lang="en-US" sz="1400" b="1" dirty="0" smtClean="0">
                <a:solidFill>
                  <a:schemeClr val="bg1"/>
                </a:solidFill>
              </a:rPr>
              <a:t>Convection can be organized on a huge range of different scales, from mesoscale convective systems (MCS) on scales of hundreds of km, through supercell complexes and squall lines of order 10km with lifetimes of several hours, down to individual small cumulus clouds on scales of a few hundred meters and a few minutes.</a:t>
            </a:r>
            <a:endParaRPr lang="en-US" sz="1400" b="1" dirty="0">
              <a:solidFill>
                <a:schemeClr val="bg1"/>
              </a:solidFill>
            </a:endParaRPr>
          </a:p>
        </p:txBody>
      </p:sp>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t="-2" b="16138"/>
          <a:stretch/>
        </p:blipFill>
        <p:spPr>
          <a:xfrm>
            <a:off x="236669" y="1437635"/>
            <a:ext cx="3550444" cy="4049939"/>
          </a:xfrm>
          <a:prstGeom prst="rect">
            <a:avLst/>
          </a:prstGeom>
        </p:spPr>
      </p:pic>
      <p:sp>
        <p:nvSpPr>
          <p:cNvPr id="22" name="Textfeld 21"/>
          <p:cNvSpPr txBox="1"/>
          <p:nvPr/>
        </p:nvSpPr>
        <p:spPr>
          <a:xfrm>
            <a:off x="254520" y="6064418"/>
            <a:ext cx="1691489" cy="230832"/>
          </a:xfrm>
          <a:prstGeom prst="rect">
            <a:avLst/>
          </a:prstGeom>
          <a:noFill/>
        </p:spPr>
        <p:txBody>
          <a:bodyPr wrap="none" rtlCol="0">
            <a:spAutoFit/>
          </a:bodyPr>
          <a:lstStyle/>
          <a:p>
            <a:r>
              <a:rPr lang="en-US" sz="900" b="1" dirty="0" smtClean="0"/>
              <a:t>Figure from </a:t>
            </a:r>
            <a:r>
              <a:rPr lang="en-US" sz="900" b="1" dirty="0" err="1" smtClean="0"/>
              <a:t>Thuburn</a:t>
            </a:r>
            <a:r>
              <a:rPr lang="en-US" sz="900" b="1" dirty="0" smtClean="0"/>
              <a:t> (2011)</a:t>
            </a:r>
            <a:endParaRPr lang="en-US" sz="900" b="1" dirty="0"/>
          </a:p>
        </p:txBody>
      </p:sp>
      <p:sp>
        <p:nvSpPr>
          <p:cNvPr id="23" name="Textfeld 22"/>
          <p:cNvSpPr txBox="1"/>
          <p:nvPr/>
        </p:nvSpPr>
        <p:spPr>
          <a:xfrm>
            <a:off x="253921" y="5274508"/>
            <a:ext cx="1076183" cy="195814"/>
          </a:xfrm>
          <a:prstGeom prst="rect">
            <a:avLst/>
          </a:prstGeom>
          <a:solidFill>
            <a:schemeClr val="bg1"/>
          </a:solidFill>
        </p:spPr>
        <p:txBody>
          <a:bodyPr wrap="none" lIns="36000" tIns="36000" rIns="36000" bIns="36000" rtlCol="0">
            <a:spAutoFit/>
          </a:bodyPr>
          <a:lstStyle/>
          <a:p>
            <a:r>
              <a:rPr lang="en-US" sz="800" b="1" dirty="0" smtClean="0"/>
              <a:t>www.wolkenatlas.de</a:t>
            </a:r>
            <a:endParaRPr lang="en-US" sz="800" b="1" dirty="0"/>
          </a:p>
        </p:txBody>
      </p:sp>
    </p:spTree>
    <p:extLst>
      <p:ext uri="{BB962C8B-B14F-4D97-AF65-F5344CB8AC3E}">
        <p14:creationId xmlns:p14="http://schemas.microsoft.com/office/powerpoint/2010/main" val="43321900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p:cNvGrpSpPr/>
          <p:nvPr/>
        </p:nvGrpSpPr>
        <p:grpSpPr>
          <a:xfrm>
            <a:off x="1407585" y="1348235"/>
            <a:ext cx="6891579" cy="4880451"/>
            <a:chOff x="1435152" y="1059359"/>
            <a:chExt cx="6891579" cy="4880451"/>
          </a:xfrm>
        </p:grpSpPr>
        <p:sp>
          <p:nvSpPr>
            <p:cNvPr id="5" name="Textfeld 4"/>
            <p:cNvSpPr txBox="1"/>
            <p:nvPr/>
          </p:nvSpPr>
          <p:spPr>
            <a:xfrm>
              <a:off x="7521702" y="1891358"/>
              <a:ext cx="805029" cy="261610"/>
            </a:xfrm>
            <a:prstGeom prst="rect">
              <a:avLst/>
            </a:prstGeom>
            <a:noFill/>
          </p:spPr>
          <p:txBody>
            <a:bodyPr wrap="none" rtlCol="0">
              <a:spAutoFit/>
            </a:bodyPr>
            <a:lstStyle/>
            <a:p>
              <a:r>
                <a:rPr lang="en-US" sz="1100" b="1" dirty="0" smtClean="0">
                  <a:solidFill>
                    <a:srgbClr val="0000FF"/>
                  </a:solidFill>
                </a:rPr>
                <a:t>Seasonal</a:t>
              </a:r>
              <a:endParaRPr lang="en-US" sz="1100" b="1" dirty="0">
                <a:solidFill>
                  <a:srgbClr val="0000FF"/>
                </a:solidFill>
              </a:endParaRPr>
            </a:p>
          </p:txBody>
        </p:sp>
        <p:sp>
          <p:nvSpPr>
            <p:cNvPr id="7" name="Textfeld 6"/>
            <p:cNvSpPr txBox="1"/>
            <p:nvPr/>
          </p:nvSpPr>
          <p:spPr>
            <a:xfrm>
              <a:off x="7532954" y="2168357"/>
              <a:ext cx="724878" cy="261610"/>
            </a:xfrm>
            <a:prstGeom prst="rect">
              <a:avLst/>
            </a:prstGeom>
            <a:noFill/>
          </p:spPr>
          <p:txBody>
            <a:bodyPr wrap="none" rtlCol="0">
              <a:spAutoFit/>
            </a:bodyPr>
            <a:lstStyle/>
            <a:p>
              <a:r>
                <a:rPr lang="en-US" sz="1100" b="1" dirty="0" smtClean="0">
                  <a:solidFill>
                    <a:srgbClr val="0000FF"/>
                  </a:solidFill>
                </a:rPr>
                <a:t>Monthly</a:t>
              </a:r>
              <a:endParaRPr lang="en-US" sz="1100" b="1" dirty="0">
                <a:solidFill>
                  <a:srgbClr val="0000FF"/>
                </a:solidFill>
              </a:endParaRPr>
            </a:p>
          </p:txBody>
        </p:sp>
        <p:sp>
          <p:nvSpPr>
            <p:cNvPr id="8" name="Textfeld 7"/>
            <p:cNvSpPr txBox="1"/>
            <p:nvPr/>
          </p:nvSpPr>
          <p:spPr>
            <a:xfrm>
              <a:off x="7532954" y="2468015"/>
              <a:ext cx="787395" cy="261610"/>
            </a:xfrm>
            <a:prstGeom prst="rect">
              <a:avLst/>
            </a:prstGeom>
            <a:noFill/>
          </p:spPr>
          <p:txBody>
            <a:bodyPr wrap="none" rtlCol="0">
              <a:spAutoFit/>
            </a:bodyPr>
            <a:lstStyle/>
            <a:p>
              <a:r>
                <a:rPr lang="en-US" sz="1100" b="1" dirty="0" smtClean="0">
                  <a:solidFill>
                    <a:srgbClr val="0000FF"/>
                  </a:solidFill>
                </a:rPr>
                <a:t>Biweekly</a:t>
              </a:r>
              <a:endParaRPr lang="en-US" sz="1100" b="1" dirty="0">
                <a:solidFill>
                  <a:srgbClr val="0000FF"/>
                </a:solidFill>
              </a:endParaRPr>
            </a:p>
          </p:txBody>
        </p:sp>
        <p:sp>
          <p:nvSpPr>
            <p:cNvPr id="9" name="Textfeld 8"/>
            <p:cNvSpPr txBox="1"/>
            <p:nvPr/>
          </p:nvSpPr>
          <p:spPr>
            <a:xfrm>
              <a:off x="7532954" y="3291607"/>
              <a:ext cx="631904" cy="261610"/>
            </a:xfrm>
            <a:prstGeom prst="rect">
              <a:avLst/>
            </a:prstGeom>
            <a:noFill/>
          </p:spPr>
          <p:txBody>
            <a:bodyPr wrap="none" rtlCol="0">
              <a:spAutoFit/>
            </a:bodyPr>
            <a:lstStyle/>
            <a:p>
              <a:r>
                <a:rPr lang="en-US" sz="1100" b="1" dirty="0" smtClean="0">
                  <a:solidFill>
                    <a:srgbClr val="0000FF"/>
                  </a:solidFill>
                </a:rPr>
                <a:t>Hourly</a:t>
              </a:r>
              <a:endParaRPr lang="en-US" sz="1100" b="1" dirty="0">
                <a:solidFill>
                  <a:srgbClr val="0000FF"/>
                </a:solidFill>
              </a:endParaRPr>
            </a:p>
          </p:txBody>
        </p:sp>
        <p:sp>
          <p:nvSpPr>
            <p:cNvPr id="10" name="Textfeld 9"/>
            <p:cNvSpPr txBox="1"/>
            <p:nvPr/>
          </p:nvSpPr>
          <p:spPr>
            <a:xfrm>
              <a:off x="7524328" y="4253589"/>
              <a:ext cx="716863" cy="261610"/>
            </a:xfrm>
            <a:prstGeom prst="rect">
              <a:avLst/>
            </a:prstGeom>
            <a:noFill/>
          </p:spPr>
          <p:txBody>
            <a:bodyPr wrap="none" rtlCol="0">
              <a:spAutoFit/>
            </a:bodyPr>
            <a:lstStyle/>
            <a:p>
              <a:r>
                <a:rPr lang="en-US" sz="1100" b="1" dirty="0" smtClean="0">
                  <a:solidFill>
                    <a:srgbClr val="0000FF"/>
                  </a:solidFill>
                </a:rPr>
                <a:t>Minutes</a:t>
              </a:r>
              <a:endParaRPr lang="en-US" sz="1100" b="1" dirty="0">
                <a:solidFill>
                  <a:srgbClr val="0000FF"/>
                </a:solidFill>
              </a:endParaRPr>
            </a:p>
          </p:txBody>
        </p:sp>
        <p:sp>
          <p:nvSpPr>
            <p:cNvPr id="11" name="Textfeld 10"/>
            <p:cNvSpPr txBox="1"/>
            <p:nvPr/>
          </p:nvSpPr>
          <p:spPr>
            <a:xfrm>
              <a:off x="7524328" y="5019799"/>
              <a:ext cx="774571" cy="261610"/>
            </a:xfrm>
            <a:prstGeom prst="rect">
              <a:avLst/>
            </a:prstGeom>
            <a:noFill/>
          </p:spPr>
          <p:txBody>
            <a:bodyPr wrap="none" rtlCol="0">
              <a:spAutoFit/>
            </a:bodyPr>
            <a:lstStyle/>
            <a:p>
              <a:r>
                <a:rPr lang="en-US" sz="1100" b="1" dirty="0" smtClean="0">
                  <a:solidFill>
                    <a:srgbClr val="0000FF"/>
                  </a:solidFill>
                </a:rPr>
                <a:t>Seconds</a:t>
              </a:r>
              <a:endParaRPr lang="en-US" sz="1100" b="1" dirty="0">
                <a:solidFill>
                  <a:srgbClr val="0000FF"/>
                </a:solidFill>
              </a:endParaRPr>
            </a:p>
          </p:txBody>
        </p:sp>
        <p:sp>
          <p:nvSpPr>
            <p:cNvPr id="12" name="Textfeld 11"/>
            <p:cNvSpPr txBox="1"/>
            <p:nvPr/>
          </p:nvSpPr>
          <p:spPr>
            <a:xfrm>
              <a:off x="2123728" y="1260538"/>
              <a:ext cx="825867" cy="261610"/>
            </a:xfrm>
            <a:prstGeom prst="rect">
              <a:avLst/>
            </a:prstGeom>
            <a:noFill/>
          </p:spPr>
          <p:txBody>
            <a:bodyPr wrap="none" rtlCol="0">
              <a:spAutoFit/>
            </a:bodyPr>
            <a:lstStyle/>
            <a:p>
              <a:r>
                <a:rPr lang="en-US" sz="1100" b="1" dirty="0" smtClean="0">
                  <a:solidFill>
                    <a:srgbClr val="0000FF"/>
                  </a:solidFill>
                </a:rPr>
                <a:t>mm scale</a:t>
              </a:r>
              <a:endParaRPr lang="en-US" sz="1100" b="1" dirty="0">
                <a:solidFill>
                  <a:srgbClr val="0000FF"/>
                </a:solidFill>
              </a:endParaRPr>
            </a:p>
          </p:txBody>
        </p:sp>
        <p:sp>
          <p:nvSpPr>
            <p:cNvPr id="13" name="Textfeld 12"/>
            <p:cNvSpPr txBox="1"/>
            <p:nvPr/>
          </p:nvSpPr>
          <p:spPr>
            <a:xfrm>
              <a:off x="3751123" y="1059359"/>
              <a:ext cx="1186543" cy="261610"/>
            </a:xfrm>
            <a:prstGeom prst="rect">
              <a:avLst/>
            </a:prstGeom>
            <a:noFill/>
          </p:spPr>
          <p:txBody>
            <a:bodyPr wrap="none" rtlCol="0">
              <a:spAutoFit/>
            </a:bodyPr>
            <a:lstStyle/>
            <a:p>
              <a:r>
                <a:rPr lang="en-US" sz="1100" b="1" dirty="0">
                  <a:solidFill>
                    <a:srgbClr val="0000FF"/>
                  </a:solidFill>
                </a:rPr>
                <a:t>f</a:t>
              </a:r>
              <a:r>
                <a:rPr lang="en-US" sz="1100" b="1" dirty="0" smtClean="0">
                  <a:solidFill>
                    <a:srgbClr val="0000FF"/>
                  </a:solidFill>
                </a:rPr>
                <a:t>ew hundred m</a:t>
              </a:r>
              <a:endParaRPr lang="en-US" sz="1100" b="1" dirty="0">
                <a:solidFill>
                  <a:srgbClr val="0000FF"/>
                </a:solidFill>
              </a:endParaRPr>
            </a:p>
          </p:txBody>
        </p:sp>
        <p:sp>
          <p:nvSpPr>
            <p:cNvPr id="14" name="Textfeld 13"/>
            <p:cNvSpPr txBox="1"/>
            <p:nvPr/>
          </p:nvSpPr>
          <p:spPr>
            <a:xfrm>
              <a:off x="4779398" y="1254762"/>
              <a:ext cx="888385" cy="261610"/>
            </a:xfrm>
            <a:prstGeom prst="rect">
              <a:avLst/>
            </a:prstGeom>
            <a:noFill/>
          </p:spPr>
          <p:txBody>
            <a:bodyPr wrap="none" rtlCol="0">
              <a:spAutoFit/>
            </a:bodyPr>
            <a:lstStyle/>
            <a:p>
              <a:r>
                <a:rPr lang="en-US" sz="1100" b="1" dirty="0">
                  <a:solidFill>
                    <a:srgbClr val="0000FF"/>
                  </a:solidFill>
                </a:rPr>
                <a:t>t</a:t>
              </a:r>
              <a:r>
                <a:rPr lang="en-US" sz="1100" b="1" dirty="0" smtClean="0">
                  <a:solidFill>
                    <a:srgbClr val="0000FF"/>
                  </a:solidFill>
                </a:rPr>
                <a:t>ens of km</a:t>
              </a:r>
              <a:endParaRPr lang="en-US" sz="1100" b="1" dirty="0">
                <a:solidFill>
                  <a:srgbClr val="0000FF"/>
                </a:solidFill>
              </a:endParaRPr>
            </a:p>
          </p:txBody>
        </p:sp>
        <p:sp>
          <p:nvSpPr>
            <p:cNvPr id="15" name="Textfeld 14"/>
            <p:cNvSpPr txBox="1"/>
            <p:nvPr/>
          </p:nvSpPr>
          <p:spPr>
            <a:xfrm>
              <a:off x="5317958" y="1059359"/>
              <a:ext cx="1335622" cy="261610"/>
            </a:xfrm>
            <a:prstGeom prst="rect">
              <a:avLst/>
            </a:prstGeom>
            <a:noFill/>
          </p:spPr>
          <p:txBody>
            <a:bodyPr wrap="none" rtlCol="0">
              <a:spAutoFit/>
            </a:bodyPr>
            <a:lstStyle/>
            <a:p>
              <a:r>
                <a:rPr lang="en-US" sz="1100" b="1" dirty="0">
                  <a:solidFill>
                    <a:srgbClr val="0000FF"/>
                  </a:solidFill>
                </a:rPr>
                <a:t>f</a:t>
              </a:r>
              <a:r>
                <a:rPr lang="en-US" sz="1100" b="1" dirty="0" smtClean="0">
                  <a:solidFill>
                    <a:srgbClr val="0000FF"/>
                  </a:solidFill>
                </a:rPr>
                <a:t>ew thousand km</a:t>
              </a:r>
              <a:endParaRPr lang="en-US" sz="1100" b="1" dirty="0">
                <a:solidFill>
                  <a:srgbClr val="0000FF"/>
                </a:solidFill>
              </a:endParaRPr>
            </a:p>
          </p:txBody>
        </p:sp>
        <p:sp>
          <p:nvSpPr>
            <p:cNvPr id="16" name="Textfeld 15"/>
            <p:cNvSpPr txBox="1"/>
            <p:nvPr/>
          </p:nvSpPr>
          <p:spPr>
            <a:xfrm>
              <a:off x="6190680" y="1247049"/>
              <a:ext cx="1124026" cy="261610"/>
            </a:xfrm>
            <a:prstGeom prst="rect">
              <a:avLst/>
            </a:prstGeom>
            <a:noFill/>
          </p:spPr>
          <p:txBody>
            <a:bodyPr wrap="none" rtlCol="0">
              <a:spAutoFit/>
            </a:bodyPr>
            <a:lstStyle/>
            <a:p>
              <a:r>
                <a:rPr lang="en-US" sz="1100" b="1" dirty="0" smtClean="0">
                  <a:solidFill>
                    <a:srgbClr val="0000FF"/>
                  </a:solidFill>
                </a:rPr>
                <a:t>Earth’s radius</a:t>
              </a:r>
              <a:endParaRPr lang="en-US" sz="1100" b="1" dirty="0">
                <a:solidFill>
                  <a:srgbClr val="0000FF"/>
                </a:solidFill>
              </a:endParaRPr>
            </a:p>
          </p:txBody>
        </p:sp>
        <p:pic>
          <p:nvPicPr>
            <p:cNvPr id="18" name="Grafik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152" y="1471156"/>
              <a:ext cx="6192203" cy="4468654"/>
            </a:xfrm>
            <a:prstGeom prst="rect">
              <a:avLst/>
            </a:prstGeom>
          </p:spPr>
        </p:pic>
      </p:grpSp>
      <p:sp>
        <p:nvSpPr>
          <p:cNvPr id="20" name="Rectangle 2"/>
          <p:cNvSpPr txBox="1">
            <a:spLocks noChangeArrowheads="1"/>
          </p:cNvSpPr>
          <p:nvPr/>
        </p:nvSpPr>
        <p:spPr>
          <a:xfrm>
            <a:off x="539552" y="404664"/>
            <a:ext cx="5544616" cy="431800"/>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eaLnBrk="1" hangingPunct="1"/>
            <a:r>
              <a:rPr lang="de-DE" altLang="de-DE" kern="0" dirty="0" err="1" smtClean="0"/>
              <a:t>Multiscale</a:t>
            </a:r>
            <a:r>
              <a:rPr lang="de-DE" altLang="de-DE" kern="0" dirty="0" smtClean="0"/>
              <a:t> </a:t>
            </a:r>
            <a:r>
              <a:rPr lang="de-DE" altLang="de-DE" kern="0" dirty="0" err="1" smtClean="0"/>
              <a:t>nature</a:t>
            </a:r>
            <a:r>
              <a:rPr lang="de-DE" altLang="de-DE" kern="0" dirty="0" smtClean="0"/>
              <a:t> </a:t>
            </a:r>
            <a:r>
              <a:rPr lang="de-DE" altLang="de-DE" kern="0" dirty="0" err="1" smtClean="0"/>
              <a:t>of</a:t>
            </a:r>
            <a:r>
              <a:rPr lang="de-DE" altLang="de-DE" kern="0" dirty="0" smtClean="0"/>
              <a:t> </a:t>
            </a:r>
            <a:r>
              <a:rPr lang="de-DE" altLang="de-DE" kern="0" dirty="0" err="1" smtClean="0"/>
              <a:t>atm</a:t>
            </a:r>
            <a:r>
              <a:rPr lang="de-DE" altLang="de-DE" kern="0" dirty="0" smtClean="0"/>
              <a:t>. </a:t>
            </a:r>
            <a:r>
              <a:rPr lang="de-DE" altLang="de-DE" kern="0" dirty="0" err="1" smtClean="0"/>
              <a:t>flows</a:t>
            </a:r>
            <a:endParaRPr lang="de-DE" altLang="de-DE" kern="0" dirty="0" smtClean="0"/>
          </a:p>
        </p:txBody>
      </p:sp>
      <p:grpSp>
        <p:nvGrpSpPr>
          <p:cNvPr id="6" name="Gruppieren 5"/>
          <p:cNvGrpSpPr/>
          <p:nvPr/>
        </p:nvGrpSpPr>
        <p:grpSpPr>
          <a:xfrm>
            <a:off x="450451" y="2021459"/>
            <a:ext cx="4426146" cy="1426016"/>
            <a:chOff x="3882276" y="1432665"/>
            <a:chExt cx="4426146" cy="1426016"/>
          </a:xfrm>
        </p:grpSpPr>
        <p:sp>
          <p:nvSpPr>
            <p:cNvPr id="2" name="Rechteckige Legende 1"/>
            <p:cNvSpPr/>
            <p:nvPr/>
          </p:nvSpPr>
          <p:spPr bwMode="auto">
            <a:xfrm>
              <a:off x="3882276" y="1432665"/>
              <a:ext cx="4426146" cy="1426016"/>
            </a:xfrm>
            <a:prstGeom prst="wedgeRectCallout">
              <a:avLst>
                <a:gd name="adj1" fmla="val 17163"/>
                <a:gd name="adj2" fmla="val 111769"/>
              </a:avLst>
            </a:prstGeom>
            <a:solidFill>
              <a:schemeClr val="tx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 name="Textfeld 3"/>
            <p:cNvSpPr txBox="1"/>
            <p:nvPr/>
          </p:nvSpPr>
          <p:spPr>
            <a:xfrm>
              <a:off x="3975203" y="1590192"/>
              <a:ext cx="4208454" cy="1033990"/>
            </a:xfrm>
            <a:prstGeom prst="rect">
              <a:avLst/>
            </a:prstGeom>
            <a:noFill/>
          </p:spPr>
          <p:txBody>
            <a:bodyPr wrap="square" rtlCol="0">
              <a:noAutofit/>
            </a:bodyPr>
            <a:lstStyle/>
            <a:p>
              <a:r>
                <a:rPr lang="en-US" sz="1400" b="1" dirty="0" smtClean="0">
                  <a:solidFill>
                    <a:schemeClr val="bg1"/>
                  </a:solidFill>
                </a:rPr>
                <a:t>Small cumulus clouds are formed when the turbulent eddies in the boundary layer lift and cool air far enough for condensation to occur.</a:t>
              </a:r>
              <a:endParaRPr lang="en-US" sz="1400" b="1" dirty="0">
                <a:solidFill>
                  <a:schemeClr val="bg1"/>
                </a:solidFill>
              </a:endParaRPr>
            </a:p>
          </p:txBody>
        </p:sp>
      </p:grpSp>
      <p:sp>
        <p:nvSpPr>
          <p:cNvPr id="22" name="Textfeld 21"/>
          <p:cNvSpPr txBox="1"/>
          <p:nvPr/>
        </p:nvSpPr>
        <p:spPr>
          <a:xfrm>
            <a:off x="254520" y="6064418"/>
            <a:ext cx="1691489" cy="230832"/>
          </a:xfrm>
          <a:prstGeom prst="rect">
            <a:avLst/>
          </a:prstGeom>
          <a:noFill/>
        </p:spPr>
        <p:txBody>
          <a:bodyPr wrap="none" rtlCol="0">
            <a:spAutoFit/>
          </a:bodyPr>
          <a:lstStyle/>
          <a:p>
            <a:r>
              <a:rPr lang="en-US" sz="900" b="1" dirty="0" smtClean="0"/>
              <a:t>Figure from </a:t>
            </a:r>
            <a:r>
              <a:rPr lang="en-US" sz="900" b="1" dirty="0" err="1" smtClean="0"/>
              <a:t>Thuburn</a:t>
            </a:r>
            <a:r>
              <a:rPr lang="en-US" sz="900" b="1" dirty="0" smtClean="0"/>
              <a:t> (2011)</a:t>
            </a:r>
            <a:endParaRPr lang="en-US" sz="900" b="1" dirty="0"/>
          </a:p>
        </p:txBody>
      </p:sp>
      <p:pic>
        <p:nvPicPr>
          <p:cNvPr id="17" name="Grafik 16"/>
          <p:cNvPicPr>
            <a:picLocks noChangeAspect="1"/>
          </p:cNvPicPr>
          <p:nvPr/>
        </p:nvPicPr>
        <p:blipFill rotWithShape="1">
          <a:blip r:embed="rId3">
            <a:extLst>
              <a:ext uri="{28A0092B-C50C-407E-A947-70E740481C1C}">
                <a14:useLocalDpi xmlns:a14="http://schemas.microsoft.com/office/drawing/2010/main" val="0"/>
              </a:ext>
            </a:extLst>
          </a:blip>
          <a:srcRect b="10001"/>
          <a:stretch/>
        </p:blipFill>
        <p:spPr>
          <a:xfrm>
            <a:off x="4885674" y="2016470"/>
            <a:ext cx="3857140" cy="2268000"/>
          </a:xfrm>
          <a:prstGeom prst="rect">
            <a:avLst/>
          </a:prstGeom>
        </p:spPr>
      </p:pic>
      <p:sp>
        <p:nvSpPr>
          <p:cNvPr id="24" name="Textfeld 23"/>
          <p:cNvSpPr txBox="1"/>
          <p:nvPr/>
        </p:nvSpPr>
        <p:spPr>
          <a:xfrm>
            <a:off x="4897925" y="4080923"/>
            <a:ext cx="1076183" cy="195814"/>
          </a:xfrm>
          <a:prstGeom prst="rect">
            <a:avLst/>
          </a:prstGeom>
          <a:solidFill>
            <a:schemeClr val="bg1"/>
          </a:solidFill>
        </p:spPr>
        <p:txBody>
          <a:bodyPr wrap="none" lIns="36000" tIns="36000" rIns="36000" bIns="36000" rtlCol="0">
            <a:spAutoFit/>
          </a:bodyPr>
          <a:lstStyle/>
          <a:p>
            <a:r>
              <a:rPr lang="en-US" sz="800" b="1" dirty="0" smtClean="0"/>
              <a:t>www.wolkenatlas.de</a:t>
            </a:r>
            <a:endParaRPr lang="en-US" sz="800" b="1" dirty="0"/>
          </a:p>
        </p:txBody>
      </p:sp>
    </p:spTree>
    <p:extLst>
      <p:ext uri="{BB962C8B-B14F-4D97-AF65-F5344CB8AC3E}">
        <p14:creationId xmlns:p14="http://schemas.microsoft.com/office/powerpoint/2010/main" val="119305178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p:cNvGrpSpPr/>
          <p:nvPr/>
        </p:nvGrpSpPr>
        <p:grpSpPr>
          <a:xfrm>
            <a:off x="1043608" y="1348235"/>
            <a:ext cx="6891579" cy="4880451"/>
            <a:chOff x="1435152" y="1059359"/>
            <a:chExt cx="6891579" cy="4880451"/>
          </a:xfrm>
        </p:grpSpPr>
        <p:sp>
          <p:nvSpPr>
            <p:cNvPr id="5" name="Textfeld 4"/>
            <p:cNvSpPr txBox="1"/>
            <p:nvPr/>
          </p:nvSpPr>
          <p:spPr>
            <a:xfrm>
              <a:off x="7521702" y="1891358"/>
              <a:ext cx="805029" cy="261610"/>
            </a:xfrm>
            <a:prstGeom prst="rect">
              <a:avLst/>
            </a:prstGeom>
            <a:noFill/>
          </p:spPr>
          <p:txBody>
            <a:bodyPr wrap="none" rtlCol="0">
              <a:spAutoFit/>
            </a:bodyPr>
            <a:lstStyle/>
            <a:p>
              <a:r>
                <a:rPr lang="en-US" sz="1100" b="1" dirty="0" smtClean="0">
                  <a:solidFill>
                    <a:srgbClr val="0000FF"/>
                  </a:solidFill>
                </a:rPr>
                <a:t>Seasonal</a:t>
              </a:r>
              <a:endParaRPr lang="en-US" sz="1100" b="1" dirty="0">
                <a:solidFill>
                  <a:srgbClr val="0000FF"/>
                </a:solidFill>
              </a:endParaRPr>
            </a:p>
          </p:txBody>
        </p:sp>
        <p:sp>
          <p:nvSpPr>
            <p:cNvPr id="7" name="Textfeld 6"/>
            <p:cNvSpPr txBox="1"/>
            <p:nvPr/>
          </p:nvSpPr>
          <p:spPr>
            <a:xfrm>
              <a:off x="7532954" y="2168357"/>
              <a:ext cx="724878" cy="261610"/>
            </a:xfrm>
            <a:prstGeom prst="rect">
              <a:avLst/>
            </a:prstGeom>
            <a:noFill/>
          </p:spPr>
          <p:txBody>
            <a:bodyPr wrap="none" rtlCol="0">
              <a:spAutoFit/>
            </a:bodyPr>
            <a:lstStyle/>
            <a:p>
              <a:r>
                <a:rPr lang="en-US" sz="1100" b="1" dirty="0" smtClean="0">
                  <a:solidFill>
                    <a:srgbClr val="0000FF"/>
                  </a:solidFill>
                </a:rPr>
                <a:t>Monthly</a:t>
              </a:r>
              <a:endParaRPr lang="en-US" sz="1100" b="1" dirty="0">
                <a:solidFill>
                  <a:srgbClr val="0000FF"/>
                </a:solidFill>
              </a:endParaRPr>
            </a:p>
          </p:txBody>
        </p:sp>
        <p:sp>
          <p:nvSpPr>
            <p:cNvPr id="8" name="Textfeld 7"/>
            <p:cNvSpPr txBox="1"/>
            <p:nvPr/>
          </p:nvSpPr>
          <p:spPr>
            <a:xfrm>
              <a:off x="7532954" y="2468015"/>
              <a:ext cx="787395" cy="261610"/>
            </a:xfrm>
            <a:prstGeom prst="rect">
              <a:avLst/>
            </a:prstGeom>
            <a:noFill/>
          </p:spPr>
          <p:txBody>
            <a:bodyPr wrap="none" rtlCol="0">
              <a:spAutoFit/>
            </a:bodyPr>
            <a:lstStyle/>
            <a:p>
              <a:r>
                <a:rPr lang="en-US" sz="1100" b="1" dirty="0" smtClean="0">
                  <a:solidFill>
                    <a:srgbClr val="0000FF"/>
                  </a:solidFill>
                </a:rPr>
                <a:t>Biweekly</a:t>
              </a:r>
              <a:endParaRPr lang="en-US" sz="1100" b="1" dirty="0">
                <a:solidFill>
                  <a:srgbClr val="0000FF"/>
                </a:solidFill>
              </a:endParaRPr>
            </a:p>
          </p:txBody>
        </p:sp>
        <p:sp>
          <p:nvSpPr>
            <p:cNvPr id="9" name="Textfeld 8"/>
            <p:cNvSpPr txBox="1"/>
            <p:nvPr/>
          </p:nvSpPr>
          <p:spPr>
            <a:xfrm>
              <a:off x="7532954" y="3291607"/>
              <a:ext cx="631904" cy="261610"/>
            </a:xfrm>
            <a:prstGeom prst="rect">
              <a:avLst/>
            </a:prstGeom>
            <a:noFill/>
          </p:spPr>
          <p:txBody>
            <a:bodyPr wrap="none" rtlCol="0">
              <a:spAutoFit/>
            </a:bodyPr>
            <a:lstStyle/>
            <a:p>
              <a:r>
                <a:rPr lang="en-US" sz="1100" b="1" dirty="0" smtClean="0">
                  <a:solidFill>
                    <a:srgbClr val="0000FF"/>
                  </a:solidFill>
                </a:rPr>
                <a:t>Hourly</a:t>
              </a:r>
              <a:endParaRPr lang="en-US" sz="1100" b="1" dirty="0">
                <a:solidFill>
                  <a:srgbClr val="0000FF"/>
                </a:solidFill>
              </a:endParaRPr>
            </a:p>
          </p:txBody>
        </p:sp>
        <p:sp>
          <p:nvSpPr>
            <p:cNvPr id="10" name="Textfeld 9"/>
            <p:cNvSpPr txBox="1"/>
            <p:nvPr/>
          </p:nvSpPr>
          <p:spPr>
            <a:xfrm>
              <a:off x="7524328" y="4253589"/>
              <a:ext cx="716863" cy="261610"/>
            </a:xfrm>
            <a:prstGeom prst="rect">
              <a:avLst/>
            </a:prstGeom>
            <a:noFill/>
          </p:spPr>
          <p:txBody>
            <a:bodyPr wrap="none" rtlCol="0">
              <a:spAutoFit/>
            </a:bodyPr>
            <a:lstStyle/>
            <a:p>
              <a:r>
                <a:rPr lang="en-US" sz="1100" b="1" dirty="0" smtClean="0">
                  <a:solidFill>
                    <a:srgbClr val="0000FF"/>
                  </a:solidFill>
                </a:rPr>
                <a:t>Minutes</a:t>
              </a:r>
              <a:endParaRPr lang="en-US" sz="1100" b="1" dirty="0">
                <a:solidFill>
                  <a:srgbClr val="0000FF"/>
                </a:solidFill>
              </a:endParaRPr>
            </a:p>
          </p:txBody>
        </p:sp>
        <p:sp>
          <p:nvSpPr>
            <p:cNvPr id="11" name="Textfeld 10"/>
            <p:cNvSpPr txBox="1"/>
            <p:nvPr/>
          </p:nvSpPr>
          <p:spPr>
            <a:xfrm>
              <a:off x="7524328" y="5019799"/>
              <a:ext cx="774571" cy="261610"/>
            </a:xfrm>
            <a:prstGeom prst="rect">
              <a:avLst/>
            </a:prstGeom>
            <a:noFill/>
          </p:spPr>
          <p:txBody>
            <a:bodyPr wrap="none" rtlCol="0">
              <a:spAutoFit/>
            </a:bodyPr>
            <a:lstStyle/>
            <a:p>
              <a:r>
                <a:rPr lang="en-US" sz="1100" b="1" dirty="0" smtClean="0">
                  <a:solidFill>
                    <a:srgbClr val="0000FF"/>
                  </a:solidFill>
                </a:rPr>
                <a:t>Seconds</a:t>
              </a:r>
              <a:endParaRPr lang="en-US" sz="1100" b="1" dirty="0">
                <a:solidFill>
                  <a:srgbClr val="0000FF"/>
                </a:solidFill>
              </a:endParaRPr>
            </a:p>
          </p:txBody>
        </p:sp>
        <p:sp>
          <p:nvSpPr>
            <p:cNvPr id="12" name="Textfeld 11"/>
            <p:cNvSpPr txBox="1"/>
            <p:nvPr/>
          </p:nvSpPr>
          <p:spPr>
            <a:xfrm>
              <a:off x="2123728" y="1260538"/>
              <a:ext cx="825867" cy="261610"/>
            </a:xfrm>
            <a:prstGeom prst="rect">
              <a:avLst/>
            </a:prstGeom>
            <a:noFill/>
          </p:spPr>
          <p:txBody>
            <a:bodyPr wrap="none" rtlCol="0">
              <a:spAutoFit/>
            </a:bodyPr>
            <a:lstStyle/>
            <a:p>
              <a:r>
                <a:rPr lang="en-US" sz="1100" b="1" dirty="0" smtClean="0">
                  <a:solidFill>
                    <a:srgbClr val="0000FF"/>
                  </a:solidFill>
                </a:rPr>
                <a:t>mm scale</a:t>
              </a:r>
              <a:endParaRPr lang="en-US" sz="1100" b="1" dirty="0">
                <a:solidFill>
                  <a:srgbClr val="0000FF"/>
                </a:solidFill>
              </a:endParaRPr>
            </a:p>
          </p:txBody>
        </p:sp>
        <p:sp>
          <p:nvSpPr>
            <p:cNvPr id="13" name="Textfeld 12"/>
            <p:cNvSpPr txBox="1"/>
            <p:nvPr/>
          </p:nvSpPr>
          <p:spPr>
            <a:xfrm>
              <a:off x="3751123" y="1059359"/>
              <a:ext cx="1186543" cy="261610"/>
            </a:xfrm>
            <a:prstGeom prst="rect">
              <a:avLst/>
            </a:prstGeom>
            <a:noFill/>
          </p:spPr>
          <p:txBody>
            <a:bodyPr wrap="none" rtlCol="0">
              <a:spAutoFit/>
            </a:bodyPr>
            <a:lstStyle/>
            <a:p>
              <a:r>
                <a:rPr lang="en-US" sz="1100" b="1" dirty="0">
                  <a:solidFill>
                    <a:srgbClr val="0000FF"/>
                  </a:solidFill>
                </a:rPr>
                <a:t>f</a:t>
              </a:r>
              <a:r>
                <a:rPr lang="en-US" sz="1100" b="1" dirty="0" smtClean="0">
                  <a:solidFill>
                    <a:srgbClr val="0000FF"/>
                  </a:solidFill>
                </a:rPr>
                <a:t>ew hundred m</a:t>
              </a:r>
              <a:endParaRPr lang="en-US" sz="1100" b="1" dirty="0">
                <a:solidFill>
                  <a:srgbClr val="0000FF"/>
                </a:solidFill>
              </a:endParaRPr>
            </a:p>
          </p:txBody>
        </p:sp>
        <p:sp>
          <p:nvSpPr>
            <p:cNvPr id="14" name="Textfeld 13"/>
            <p:cNvSpPr txBox="1"/>
            <p:nvPr/>
          </p:nvSpPr>
          <p:spPr>
            <a:xfrm>
              <a:off x="4779398" y="1254762"/>
              <a:ext cx="888385" cy="261610"/>
            </a:xfrm>
            <a:prstGeom prst="rect">
              <a:avLst/>
            </a:prstGeom>
            <a:noFill/>
          </p:spPr>
          <p:txBody>
            <a:bodyPr wrap="none" rtlCol="0">
              <a:spAutoFit/>
            </a:bodyPr>
            <a:lstStyle/>
            <a:p>
              <a:r>
                <a:rPr lang="en-US" sz="1100" b="1" dirty="0">
                  <a:solidFill>
                    <a:srgbClr val="0000FF"/>
                  </a:solidFill>
                </a:rPr>
                <a:t>t</a:t>
              </a:r>
              <a:r>
                <a:rPr lang="en-US" sz="1100" b="1" dirty="0" smtClean="0">
                  <a:solidFill>
                    <a:srgbClr val="0000FF"/>
                  </a:solidFill>
                </a:rPr>
                <a:t>ens of km</a:t>
              </a:r>
              <a:endParaRPr lang="en-US" sz="1100" b="1" dirty="0">
                <a:solidFill>
                  <a:srgbClr val="0000FF"/>
                </a:solidFill>
              </a:endParaRPr>
            </a:p>
          </p:txBody>
        </p:sp>
        <p:sp>
          <p:nvSpPr>
            <p:cNvPr id="15" name="Textfeld 14"/>
            <p:cNvSpPr txBox="1"/>
            <p:nvPr/>
          </p:nvSpPr>
          <p:spPr>
            <a:xfrm>
              <a:off x="5317958" y="1059359"/>
              <a:ext cx="1335622" cy="261610"/>
            </a:xfrm>
            <a:prstGeom prst="rect">
              <a:avLst/>
            </a:prstGeom>
            <a:noFill/>
          </p:spPr>
          <p:txBody>
            <a:bodyPr wrap="none" rtlCol="0">
              <a:spAutoFit/>
            </a:bodyPr>
            <a:lstStyle/>
            <a:p>
              <a:r>
                <a:rPr lang="en-US" sz="1100" b="1" dirty="0">
                  <a:solidFill>
                    <a:srgbClr val="0000FF"/>
                  </a:solidFill>
                </a:rPr>
                <a:t>f</a:t>
              </a:r>
              <a:r>
                <a:rPr lang="en-US" sz="1100" b="1" dirty="0" smtClean="0">
                  <a:solidFill>
                    <a:srgbClr val="0000FF"/>
                  </a:solidFill>
                </a:rPr>
                <a:t>ew thousand km</a:t>
              </a:r>
              <a:endParaRPr lang="en-US" sz="1100" b="1" dirty="0">
                <a:solidFill>
                  <a:srgbClr val="0000FF"/>
                </a:solidFill>
              </a:endParaRPr>
            </a:p>
          </p:txBody>
        </p:sp>
        <p:sp>
          <p:nvSpPr>
            <p:cNvPr id="16" name="Textfeld 15"/>
            <p:cNvSpPr txBox="1"/>
            <p:nvPr/>
          </p:nvSpPr>
          <p:spPr>
            <a:xfrm>
              <a:off x="6190680" y="1247049"/>
              <a:ext cx="1124026" cy="261610"/>
            </a:xfrm>
            <a:prstGeom prst="rect">
              <a:avLst/>
            </a:prstGeom>
            <a:noFill/>
          </p:spPr>
          <p:txBody>
            <a:bodyPr wrap="none" rtlCol="0">
              <a:spAutoFit/>
            </a:bodyPr>
            <a:lstStyle/>
            <a:p>
              <a:r>
                <a:rPr lang="en-US" sz="1100" b="1" dirty="0" smtClean="0">
                  <a:solidFill>
                    <a:srgbClr val="0000FF"/>
                  </a:solidFill>
                </a:rPr>
                <a:t>Earth’s radius</a:t>
              </a:r>
              <a:endParaRPr lang="en-US" sz="1100" b="1" dirty="0">
                <a:solidFill>
                  <a:srgbClr val="0000FF"/>
                </a:solidFill>
              </a:endParaRPr>
            </a:p>
          </p:txBody>
        </p:sp>
        <p:pic>
          <p:nvPicPr>
            <p:cNvPr id="18" name="Grafik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152" y="1471156"/>
              <a:ext cx="6192203" cy="4468654"/>
            </a:xfrm>
            <a:prstGeom prst="rect">
              <a:avLst/>
            </a:prstGeom>
          </p:spPr>
        </p:pic>
      </p:grpSp>
      <p:sp>
        <p:nvSpPr>
          <p:cNvPr id="20" name="Rectangle 2"/>
          <p:cNvSpPr txBox="1">
            <a:spLocks noChangeArrowheads="1"/>
          </p:cNvSpPr>
          <p:nvPr/>
        </p:nvSpPr>
        <p:spPr>
          <a:xfrm>
            <a:off x="539552" y="404664"/>
            <a:ext cx="5544616" cy="431800"/>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eaLnBrk="1" hangingPunct="1"/>
            <a:r>
              <a:rPr lang="de-DE" altLang="de-DE" kern="0" dirty="0" err="1" smtClean="0"/>
              <a:t>Multiscale</a:t>
            </a:r>
            <a:r>
              <a:rPr lang="de-DE" altLang="de-DE" kern="0" dirty="0" smtClean="0"/>
              <a:t> </a:t>
            </a:r>
            <a:r>
              <a:rPr lang="de-DE" altLang="de-DE" kern="0" dirty="0" err="1" smtClean="0"/>
              <a:t>nature</a:t>
            </a:r>
            <a:r>
              <a:rPr lang="de-DE" altLang="de-DE" kern="0" dirty="0" smtClean="0"/>
              <a:t> </a:t>
            </a:r>
            <a:r>
              <a:rPr lang="de-DE" altLang="de-DE" kern="0" dirty="0" err="1" smtClean="0"/>
              <a:t>of</a:t>
            </a:r>
            <a:r>
              <a:rPr lang="de-DE" altLang="de-DE" kern="0" dirty="0" smtClean="0"/>
              <a:t> </a:t>
            </a:r>
            <a:r>
              <a:rPr lang="de-DE" altLang="de-DE" kern="0" dirty="0" err="1" smtClean="0"/>
              <a:t>atm</a:t>
            </a:r>
            <a:r>
              <a:rPr lang="de-DE" altLang="de-DE" kern="0" dirty="0" smtClean="0"/>
              <a:t>. </a:t>
            </a:r>
            <a:r>
              <a:rPr lang="de-DE" altLang="de-DE" kern="0" dirty="0" err="1" smtClean="0"/>
              <a:t>flows</a:t>
            </a:r>
            <a:endParaRPr lang="de-DE" altLang="de-DE" kern="0" dirty="0" smtClean="0"/>
          </a:p>
        </p:txBody>
      </p:sp>
      <p:grpSp>
        <p:nvGrpSpPr>
          <p:cNvPr id="25" name="Gruppieren 24"/>
          <p:cNvGrpSpPr/>
          <p:nvPr/>
        </p:nvGrpSpPr>
        <p:grpSpPr>
          <a:xfrm>
            <a:off x="4788024" y="1348234"/>
            <a:ext cx="4104456" cy="4745062"/>
            <a:chOff x="4258280" y="1348234"/>
            <a:chExt cx="4104456" cy="4745062"/>
          </a:xfrm>
        </p:grpSpPr>
        <p:grpSp>
          <p:nvGrpSpPr>
            <p:cNvPr id="23" name="Gruppieren 22"/>
            <p:cNvGrpSpPr/>
            <p:nvPr/>
          </p:nvGrpSpPr>
          <p:grpSpPr>
            <a:xfrm>
              <a:off x="4258280" y="1348234"/>
              <a:ext cx="4104456" cy="4745062"/>
              <a:chOff x="539552" y="1349464"/>
              <a:chExt cx="4104456" cy="2079536"/>
            </a:xfrm>
          </p:grpSpPr>
          <p:sp>
            <p:nvSpPr>
              <p:cNvPr id="2" name="Rechteckige Legende 1"/>
              <p:cNvSpPr/>
              <p:nvPr/>
            </p:nvSpPr>
            <p:spPr bwMode="auto">
              <a:xfrm>
                <a:off x="539552" y="1349464"/>
                <a:ext cx="4104456" cy="2079536"/>
              </a:xfrm>
              <a:prstGeom prst="wedgeRectCallout">
                <a:avLst>
                  <a:gd name="adj1" fmla="val -65193"/>
                  <a:gd name="adj2" fmla="val 25413"/>
                </a:avLst>
              </a:prstGeom>
              <a:solidFill>
                <a:schemeClr val="tx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 name="Textfeld 3"/>
              <p:cNvSpPr txBox="1"/>
              <p:nvPr/>
            </p:nvSpPr>
            <p:spPr>
              <a:xfrm>
                <a:off x="598649" y="1400403"/>
                <a:ext cx="3973351" cy="833185"/>
              </a:xfrm>
              <a:prstGeom prst="rect">
                <a:avLst/>
              </a:prstGeom>
              <a:noFill/>
            </p:spPr>
            <p:txBody>
              <a:bodyPr wrap="square" rtlCol="0">
                <a:noAutofit/>
              </a:bodyPr>
              <a:lstStyle/>
              <a:p>
                <a:r>
                  <a:rPr lang="en-US" sz="1400" b="1" dirty="0" smtClean="0">
                    <a:solidFill>
                      <a:schemeClr val="bg1"/>
                    </a:solidFill>
                  </a:rPr>
                  <a:t>The boundary layer is the lowest few hundred meters of the atmosphere, where the dynamics is dominated by turbulent transport. </a:t>
                </a:r>
              </a:p>
              <a:p>
                <a:r>
                  <a:rPr lang="en-US" sz="1400" b="1" dirty="0" smtClean="0">
                    <a:solidFill>
                      <a:schemeClr val="bg1"/>
                    </a:solidFill>
                  </a:rPr>
                  <a:t>The turbulent eddies range in scale from a few hundreds of meters (the boundary layer depth) down to the millimeter scale at which molecular diffusion becomes significant.</a:t>
                </a:r>
                <a:endParaRPr lang="en-US" sz="1400" b="1" dirty="0">
                  <a:solidFill>
                    <a:schemeClr val="bg1"/>
                  </a:solidFill>
                </a:endParaRPr>
              </a:p>
            </p:txBody>
          </p:sp>
        </p:grpSp>
        <p:pic>
          <p:nvPicPr>
            <p:cNvPr id="24" name="Grafik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98" y="3365618"/>
              <a:ext cx="3909060" cy="2671191"/>
            </a:xfrm>
            <a:prstGeom prst="rect">
              <a:avLst/>
            </a:prstGeom>
          </p:spPr>
        </p:pic>
      </p:grpSp>
      <p:sp>
        <p:nvSpPr>
          <p:cNvPr id="26" name="Textfeld 25"/>
          <p:cNvSpPr txBox="1"/>
          <p:nvPr/>
        </p:nvSpPr>
        <p:spPr>
          <a:xfrm>
            <a:off x="254520" y="6064418"/>
            <a:ext cx="1691489" cy="230832"/>
          </a:xfrm>
          <a:prstGeom prst="rect">
            <a:avLst/>
          </a:prstGeom>
          <a:noFill/>
        </p:spPr>
        <p:txBody>
          <a:bodyPr wrap="none" rtlCol="0">
            <a:spAutoFit/>
          </a:bodyPr>
          <a:lstStyle/>
          <a:p>
            <a:r>
              <a:rPr lang="en-US" sz="900" b="1" dirty="0" smtClean="0"/>
              <a:t>Figure from </a:t>
            </a:r>
            <a:r>
              <a:rPr lang="en-US" sz="900" b="1" dirty="0" err="1" smtClean="0"/>
              <a:t>Thuburn</a:t>
            </a:r>
            <a:r>
              <a:rPr lang="en-US" sz="900" b="1" dirty="0" smtClean="0"/>
              <a:t> (2011)</a:t>
            </a:r>
            <a:endParaRPr lang="en-US" sz="900" b="1" dirty="0"/>
          </a:p>
        </p:txBody>
      </p:sp>
      <p:sp>
        <p:nvSpPr>
          <p:cNvPr id="27" name="Textfeld 26"/>
          <p:cNvSpPr txBox="1"/>
          <p:nvPr/>
        </p:nvSpPr>
        <p:spPr>
          <a:xfrm>
            <a:off x="5065477" y="5635370"/>
            <a:ext cx="786040" cy="195814"/>
          </a:xfrm>
          <a:prstGeom prst="rect">
            <a:avLst/>
          </a:prstGeom>
          <a:solidFill>
            <a:schemeClr val="bg1"/>
          </a:solidFill>
        </p:spPr>
        <p:txBody>
          <a:bodyPr wrap="none" lIns="36000" tIns="36000" rIns="36000" bIns="36000" rtlCol="0">
            <a:spAutoFit/>
          </a:bodyPr>
          <a:lstStyle/>
          <a:p>
            <a:r>
              <a:rPr lang="en-US" sz="800" b="1" dirty="0" smtClean="0"/>
              <a:t>Source: NOAA</a:t>
            </a:r>
            <a:endParaRPr lang="en-US" sz="800" b="1" dirty="0"/>
          </a:p>
        </p:txBody>
      </p:sp>
    </p:spTree>
    <p:extLst>
      <p:ext uri="{BB962C8B-B14F-4D97-AF65-F5344CB8AC3E}">
        <p14:creationId xmlns:p14="http://schemas.microsoft.com/office/powerpoint/2010/main" val="299303531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p:cNvGrpSpPr/>
          <p:nvPr/>
        </p:nvGrpSpPr>
        <p:grpSpPr>
          <a:xfrm>
            <a:off x="1280821" y="1345235"/>
            <a:ext cx="6891579" cy="4880451"/>
            <a:chOff x="1435152" y="1059359"/>
            <a:chExt cx="6891579" cy="4880451"/>
          </a:xfrm>
        </p:grpSpPr>
        <p:sp>
          <p:nvSpPr>
            <p:cNvPr id="5" name="Textfeld 4"/>
            <p:cNvSpPr txBox="1"/>
            <p:nvPr/>
          </p:nvSpPr>
          <p:spPr>
            <a:xfrm>
              <a:off x="7521702" y="1891358"/>
              <a:ext cx="805029" cy="261610"/>
            </a:xfrm>
            <a:prstGeom prst="rect">
              <a:avLst/>
            </a:prstGeom>
            <a:noFill/>
          </p:spPr>
          <p:txBody>
            <a:bodyPr wrap="none" rtlCol="0">
              <a:spAutoFit/>
            </a:bodyPr>
            <a:lstStyle/>
            <a:p>
              <a:r>
                <a:rPr lang="en-US" sz="1100" b="1" dirty="0" smtClean="0">
                  <a:solidFill>
                    <a:srgbClr val="0000FF"/>
                  </a:solidFill>
                </a:rPr>
                <a:t>Seasonal</a:t>
              </a:r>
              <a:endParaRPr lang="en-US" sz="1100" b="1" dirty="0">
                <a:solidFill>
                  <a:srgbClr val="0000FF"/>
                </a:solidFill>
              </a:endParaRPr>
            </a:p>
          </p:txBody>
        </p:sp>
        <p:sp>
          <p:nvSpPr>
            <p:cNvPr id="7" name="Textfeld 6"/>
            <p:cNvSpPr txBox="1"/>
            <p:nvPr/>
          </p:nvSpPr>
          <p:spPr>
            <a:xfrm>
              <a:off x="7532954" y="2168357"/>
              <a:ext cx="724878" cy="261610"/>
            </a:xfrm>
            <a:prstGeom prst="rect">
              <a:avLst/>
            </a:prstGeom>
            <a:noFill/>
          </p:spPr>
          <p:txBody>
            <a:bodyPr wrap="none" rtlCol="0">
              <a:spAutoFit/>
            </a:bodyPr>
            <a:lstStyle/>
            <a:p>
              <a:r>
                <a:rPr lang="en-US" sz="1100" b="1" dirty="0" smtClean="0">
                  <a:solidFill>
                    <a:srgbClr val="0000FF"/>
                  </a:solidFill>
                </a:rPr>
                <a:t>Monthly</a:t>
              </a:r>
              <a:endParaRPr lang="en-US" sz="1100" b="1" dirty="0">
                <a:solidFill>
                  <a:srgbClr val="0000FF"/>
                </a:solidFill>
              </a:endParaRPr>
            </a:p>
          </p:txBody>
        </p:sp>
        <p:sp>
          <p:nvSpPr>
            <p:cNvPr id="8" name="Textfeld 7"/>
            <p:cNvSpPr txBox="1"/>
            <p:nvPr/>
          </p:nvSpPr>
          <p:spPr>
            <a:xfrm>
              <a:off x="7532954" y="2468015"/>
              <a:ext cx="787395" cy="261610"/>
            </a:xfrm>
            <a:prstGeom prst="rect">
              <a:avLst/>
            </a:prstGeom>
            <a:noFill/>
          </p:spPr>
          <p:txBody>
            <a:bodyPr wrap="none" rtlCol="0">
              <a:spAutoFit/>
            </a:bodyPr>
            <a:lstStyle/>
            <a:p>
              <a:r>
                <a:rPr lang="en-US" sz="1100" b="1" dirty="0" smtClean="0">
                  <a:solidFill>
                    <a:srgbClr val="0000FF"/>
                  </a:solidFill>
                </a:rPr>
                <a:t>Biweekly</a:t>
              </a:r>
              <a:endParaRPr lang="en-US" sz="1100" b="1" dirty="0">
                <a:solidFill>
                  <a:srgbClr val="0000FF"/>
                </a:solidFill>
              </a:endParaRPr>
            </a:p>
          </p:txBody>
        </p:sp>
        <p:sp>
          <p:nvSpPr>
            <p:cNvPr id="9" name="Textfeld 8"/>
            <p:cNvSpPr txBox="1"/>
            <p:nvPr/>
          </p:nvSpPr>
          <p:spPr>
            <a:xfrm>
              <a:off x="7532954" y="3291607"/>
              <a:ext cx="631904" cy="261610"/>
            </a:xfrm>
            <a:prstGeom prst="rect">
              <a:avLst/>
            </a:prstGeom>
            <a:noFill/>
          </p:spPr>
          <p:txBody>
            <a:bodyPr wrap="none" rtlCol="0">
              <a:spAutoFit/>
            </a:bodyPr>
            <a:lstStyle/>
            <a:p>
              <a:r>
                <a:rPr lang="en-US" sz="1100" b="1" dirty="0" smtClean="0">
                  <a:solidFill>
                    <a:srgbClr val="0000FF"/>
                  </a:solidFill>
                </a:rPr>
                <a:t>Hourly</a:t>
              </a:r>
              <a:endParaRPr lang="en-US" sz="1100" b="1" dirty="0">
                <a:solidFill>
                  <a:srgbClr val="0000FF"/>
                </a:solidFill>
              </a:endParaRPr>
            </a:p>
          </p:txBody>
        </p:sp>
        <p:sp>
          <p:nvSpPr>
            <p:cNvPr id="10" name="Textfeld 9"/>
            <p:cNvSpPr txBox="1"/>
            <p:nvPr/>
          </p:nvSpPr>
          <p:spPr>
            <a:xfrm>
              <a:off x="7524328" y="4253589"/>
              <a:ext cx="716863" cy="261610"/>
            </a:xfrm>
            <a:prstGeom prst="rect">
              <a:avLst/>
            </a:prstGeom>
            <a:noFill/>
          </p:spPr>
          <p:txBody>
            <a:bodyPr wrap="none" rtlCol="0">
              <a:spAutoFit/>
            </a:bodyPr>
            <a:lstStyle/>
            <a:p>
              <a:r>
                <a:rPr lang="en-US" sz="1100" b="1" dirty="0" smtClean="0">
                  <a:solidFill>
                    <a:srgbClr val="0000FF"/>
                  </a:solidFill>
                </a:rPr>
                <a:t>Minutes</a:t>
              </a:r>
              <a:endParaRPr lang="en-US" sz="1100" b="1" dirty="0">
                <a:solidFill>
                  <a:srgbClr val="0000FF"/>
                </a:solidFill>
              </a:endParaRPr>
            </a:p>
          </p:txBody>
        </p:sp>
        <p:sp>
          <p:nvSpPr>
            <p:cNvPr id="11" name="Textfeld 10"/>
            <p:cNvSpPr txBox="1"/>
            <p:nvPr/>
          </p:nvSpPr>
          <p:spPr>
            <a:xfrm>
              <a:off x="7524328" y="5019799"/>
              <a:ext cx="774571" cy="261610"/>
            </a:xfrm>
            <a:prstGeom prst="rect">
              <a:avLst/>
            </a:prstGeom>
            <a:noFill/>
          </p:spPr>
          <p:txBody>
            <a:bodyPr wrap="none" rtlCol="0">
              <a:spAutoFit/>
            </a:bodyPr>
            <a:lstStyle/>
            <a:p>
              <a:r>
                <a:rPr lang="en-US" sz="1100" b="1" dirty="0" smtClean="0">
                  <a:solidFill>
                    <a:srgbClr val="0000FF"/>
                  </a:solidFill>
                </a:rPr>
                <a:t>Seconds</a:t>
              </a:r>
              <a:endParaRPr lang="en-US" sz="1100" b="1" dirty="0">
                <a:solidFill>
                  <a:srgbClr val="0000FF"/>
                </a:solidFill>
              </a:endParaRPr>
            </a:p>
          </p:txBody>
        </p:sp>
        <p:sp>
          <p:nvSpPr>
            <p:cNvPr id="12" name="Textfeld 11"/>
            <p:cNvSpPr txBox="1"/>
            <p:nvPr/>
          </p:nvSpPr>
          <p:spPr>
            <a:xfrm>
              <a:off x="2123728" y="1260538"/>
              <a:ext cx="825867" cy="261610"/>
            </a:xfrm>
            <a:prstGeom prst="rect">
              <a:avLst/>
            </a:prstGeom>
            <a:noFill/>
          </p:spPr>
          <p:txBody>
            <a:bodyPr wrap="none" rtlCol="0">
              <a:spAutoFit/>
            </a:bodyPr>
            <a:lstStyle/>
            <a:p>
              <a:r>
                <a:rPr lang="en-US" sz="1100" b="1" dirty="0" smtClean="0">
                  <a:solidFill>
                    <a:srgbClr val="0000FF"/>
                  </a:solidFill>
                </a:rPr>
                <a:t>mm scale</a:t>
              </a:r>
              <a:endParaRPr lang="en-US" sz="1100" b="1" dirty="0">
                <a:solidFill>
                  <a:srgbClr val="0000FF"/>
                </a:solidFill>
              </a:endParaRPr>
            </a:p>
          </p:txBody>
        </p:sp>
        <p:sp>
          <p:nvSpPr>
            <p:cNvPr id="13" name="Textfeld 12"/>
            <p:cNvSpPr txBox="1"/>
            <p:nvPr/>
          </p:nvSpPr>
          <p:spPr>
            <a:xfrm>
              <a:off x="3751123" y="1059359"/>
              <a:ext cx="1186543" cy="261610"/>
            </a:xfrm>
            <a:prstGeom prst="rect">
              <a:avLst/>
            </a:prstGeom>
            <a:noFill/>
          </p:spPr>
          <p:txBody>
            <a:bodyPr wrap="none" rtlCol="0">
              <a:spAutoFit/>
            </a:bodyPr>
            <a:lstStyle/>
            <a:p>
              <a:r>
                <a:rPr lang="en-US" sz="1100" b="1" dirty="0">
                  <a:solidFill>
                    <a:srgbClr val="0000FF"/>
                  </a:solidFill>
                </a:rPr>
                <a:t>f</a:t>
              </a:r>
              <a:r>
                <a:rPr lang="en-US" sz="1100" b="1" dirty="0" smtClean="0">
                  <a:solidFill>
                    <a:srgbClr val="0000FF"/>
                  </a:solidFill>
                </a:rPr>
                <a:t>ew hundred m</a:t>
              </a:r>
              <a:endParaRPr lang="en-US" sz="1100" b="1" dirty="0">
                <a:solidFill>
                  <a:srgbClr val="0000FF"/>
                </a:solidFill>
              </a:endParaRPr>
            </a:p>
          </p:txBody>
        </p:sp>
        <p:sp>
          <p:nvSpPr>
            <p:cNvPr id="14" name="Textfeld 13"/>
            <p:cNvSpPr txBox="1"/>
            <p:nvPr/>
          </p:nvSpPr>
          <p:spPr>
            <a:xfrm>
              <a:off x="4779398" y="1254762"/>
              <a:ext cx="888385" cy="261610"/>
            </a:xfrm>
            <a:prstGeom prst="rect">
              <a:avLst/>
            </a:prstGeom>
            <a:noFill/>
          </p:spPr>
          <p:txBody>
            <a:bodyPr wrap="none" rtlCol="0">
              <a:spAutoFit/>
            </a:bodyPr>
            <a:lstStyle/>
            <a:p>
              <a:r>
                <a:rPr lang="en-US" sz="1100" b="1" dirty="0">
                  <a:solidFill>
                    <a:srgbClr val="0000FF"/>
                  </a:solidFill>
                </a:rPr>
                <a:t>t</a:t>
              </a:r>
              <a:r>
                <a:rPr lang="en-US" sz="1100" b="1" dirty="0" smtClean="0">
                  <a:solidFill>
                    <a:srgbClr val="0000FF"/>
                  </a:solidFill>
                </a:rPr>
                <a:t>ens of km</a:t>
              </a:r>
              <a:endParaRPr lang="en-US" sz="1100" b="1" dirty="0">
                <a:solidFill>
                  <a:srgbClr val="0000FF"/>
                </a:solidFill>
              </a:endParaRPr>
            </a:p>
          </p:txBody>
        </p:sp>
        <p:sp>
          <p:nvSpPr>
            <p:cNvPr id="15" name="Textfeld 14"/>
            <p:cNvSpPr txBox="1"/>
            <p:nvPr/>
          </p:nvSpPr>
          <p:spPr>
            <a:xfrm>
              <a:off x="5317958" y="1059359"/>
              <a:ext cx="1335622" cy="261610"/>
            </a:xfrm>
            <a:prstGeom prst="rect">
              <a:avLst/>
            </a:prstGeom>
            <a:noFill/>
          </p:spPr>
          <p:txBody>
            <a:bodyPr wrap="none" rtlCol="0">
              <a:spAutoFit/>
            </a:bodyPr>
            <a:lstStyle/>
            <a:p>
              <a:r>
                <a:rPr lang="en-US" sz="1100" b="1" dirty="0">
                  <a:solidFill>
                    <a:srgbClr val="0000FF"/>
                  </a:solidFill>
                </a:rPr>
                <a:t>f</a:t>
              </a:r>
              <a:r>
                <a:rPr lang="en-US" sz="1100" b="1" dirty="0" smtClean="0">
                  <a:solidFill>
                    <a:srgbClr val="0000FF"/>
                  </a:solidFill>
                </a:rPr>
                <a:t>ew thousand km</a:t>
              </a:r>
              <a:endParaRPr lang="en-US" sz="1100" b="1" dirty="0">
                <a:solidFill>
                  <a:srgbClr val="0000FF"/>
                </a:solidFill>
              </a:endParaRPr>
            </a:p>
          </p:txBody>
        </p:sp>
        <p:sp>
          <p:nvSpPr>
            <p:cNvPr id="16" name="Textfeld 15"/>
            <p:cNvSpPr txBox="1"/>
            <p:nvPr/>
          </p:nvSpPr>
          <p:spPr>
            <a:xfrm>
              <a:off x="6190680" y="1247049"/>
              <a:ext cx="1124026" cy="261610"/>
            </a:xfrm>
            <a:prstGeom prst="rect">
              <a:avLst/>
            </a:prstGeom>
            <a:noFill/>
          </p:spPr>
          <p:txBody>
            <a:bodyPr wrap="none" rtlCol="0">
              <a:spAutoFit/>
            </a:bodyPr>
            <a:lstStyle/>
            <a:p>
              <a:r>
                <a:rPr lang="en-US" sz="1100" b="1" dirty="0" smtClean="0">
                  <a:solidFill>
                    <a:srgbClr val="0000FF"/>
                  </a:solidFill>
                </a:rPr>
                <a:t>Earth’s radius</a:t>
              </a:r>
              <a:endParaRPr lang="en-US" sz="1100" b="1" dirty="0">
                <a:solidFill>
                  <a:srgbClr val="0000FF"/>
                </a:solidFill>
              </a:endParaRPr>
            </a:p>
          </p:txBody>
        </p:sp>
        <p:pic>
          <p:nvPicPr>
            <p:cNvPr id="18" name="Grafik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152" y="1471156"/>
              <a:ext cx="6192203" cy="4468654"/>
            </a:xfrm>
            <a:prstGeom prst="rect">
              <a:avLst/>
            </a:prstGeom>
          </p:spPr>
        </p:pic>
      </p:grpSp>
      <p:sp>
        <p:nvSpPr>
          <p:cNvPr id="20" name="Rectangle 2"/>
          <p:cNvSpPr txBox="1">
            <a:spLocks noChangeArrowheads="1"/>
          </p:cNvSpPr>
          <p:nvPr/>
        </p:nvSpPr>
        <p:spPr>
          <a:xfrm>
            <a:off x="539552" y="404664"/>
            <a:ext cx="5544616" cy="431800"/>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eaLnBrk="1" hangingPunct="1"/>
            <a:r>
              <a:rPr lang="de-DE" altLang="de-DE" kern="0" dirty="0" err="1" smtClean="0"/>
              <a:t>Multiscale</a:t>
            </a:r>
            <a:r>
              <a:rPr lang="de-DE" altLang="de-DE" kern="0" dirty="0" smtClean="0"/>
              <a:t> </a:t>
            </a:r>
            <a:r>
              <a:rPr lang="de-DE" altLang="de-DE" kern="0" dirty="0" err="1" smtClean="0"/>
              <a:t>nature</a:t>
            </a:r>
            <a:r>
              <a:rPr lang="de-DE" altLang="de-DE" kern="0" dirty="0" smtClean="0"/>
              <a:t> </a:t>
            </a:r>
            <a:r>
              <a:rPr lang="de-DE" altLang="de-DE" kern="0" dirty="0" err="1" smtClean="0"/>
              <a:t>of</a:t>
            </a:r>
            <a:r>
              <a:rPr lang="de-DE" altLang="de-DE" kern="0" dirty="0" smtClean="0"/>
              <a:t> </a:t>
            </a:r>
            <a:r>
              <a:rPr lang="de-DE" altLang="de-DE" kern="0" dirty="0" err="1" smtClean="0"/>
              <a:t>atm</a:t>
            </a:r>
            <a:r>
              <a:rPr lang="de-DE" altLang="de-DE" kern="0" dirty="0" smtClean="0"/>
              <a:t>. </a:t>
            </a:r>
            <a:r>
              <a:rPr lang="de-DE" altLang="de-DE" kern="0" dirty="0" err="1" smtClean="0"/>
              <a:t>flows</a:t>
            </a:r>
            <a:endParaRPr lang="de-DE" altLang="de-DE" kern="0" dirty="0" smtClean="0"/>
          </a:p>
        </p:txBody>
      </p:sp>
      <p:sp>
        <p:nvSpPr>
          <p:cNvPr id="21" name="Textfeld 20"/>
          <p:cNvSpPr txBox="1"/>
          <p:nvPr/>
        </p:nvSpPr>
        <p:spPr>
          <a:xfrm>
            <a:off x="254520" y="6064418"/>
            <a:ext cx="1691489" cy="230832"/>
          </a:xfrm>
          <a:prstGeom prst="rect">
            <a:avLst/>
          </a:prstGeom>
          <a:noFill/>
        </p:spPr>
        <p:txBody>
          <a:bodyPr wrap="none" rtlCol="0">
            <a:spAutoFit/>
          </a:bodyPr>
          <a:lstStyle/>
          <a:p>
            <a:r>
              <a:rPr lang="en-US" sz="900" b="1" dirty="0" smtClean="0"/>
              <a:t>Figure from </a:t>
            </a:r>
            <a:r>
              <a:rPr lang="en-US" sz="900" b="1" dirty="0" err="1" smtClean="0"/>
              <a:t>Thuburn</a:t>
            </a:r>
            <a:r>
              <a:rPr lang="en-US" sz="900" b="1" dirty="0" smtClean="0"/>
              <a:t> (2011)</a:t>
            </a:r>
            <a:endParaRPr lang="en-US" sz="900" b="1" dirty="0"/>
          </a:p>
        </p:txBody>
      </p:sp>
      <p:sp>
        <p:nvSpPr>
          <p:cNvPr id="22" name="Rechteckige Legende 21"/>
          <p:cNvSpPr/>
          <p:nvPr/>
        </p:nvSpPr>
        <p:spPr bwMode="auto">
          <a:xfrm>
            <a:off x="355114" y="2060848"/>
            <a:ext cx="4269953" cy="1516635"/>
          </a:xfrm>
          <a:prstGeom prst="wedgeRectCallout">
            <a:avLst>
              <a:gd name="adj1" fmla="val 66902"/>
              <a:gd name="adj2" fmla="val 40024"/>
            </a:avLst>
          </a:prstGeom>
          <a:solidFill>
            <a:schemeClr val="tx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3" name="Textfeld 22"/>
          <p:cNvSpPr txBox="1"/>
          <p:nvPr/>
        </p:nvSpPr>
        <p:spPr>
          <a:xfrm>
            <a:off x="450451" y="2250994"/>
            <a:ext cx="3926471" cy="1178006"/>
          </a:xfrm>
          <a:prstGeom prst="rect">
            <a:avLst/>
          </a:prstGeom>
          <a:noFill/>
        </p:spPr>
        <p:txBody>
          <a:bodyPr wrap="square" rtlCol="0">
            <a:noAutofit/>
          </a:bodyPr>
          <a:lstStyle/>
          <a:p>
            <a:r>
              <a:rPr lang="en-US" sz="1500" b="1" dirty="0" smtClean="0">
                <a:solidFill>
                  <a:schemeClr val="bg1"/>
                </a:solidFill>
              </a:rPr>
              <a:t>All of the phenomena along the dashed line are important for weather and climate, and so need to be represented in weather and climate models.</a:t>
            </a:r>
            <a:endParaRPr lang="en-US" sz="1500" b="1" dirty="0">
              <a:solidFill>
                <a:schemeClr val="bg1"/>
              </a:solidFill>
            </a:endParaRPr>
          </a:p>
        </p:txBody>
      </p:sp>
    </p:spTree>
    <p:extLst>
      <p:ext uri="{BB962C8B-B14F-4D97-AF65-F5344CB8AC3E}">
        <p14:creationId xmlns:p14="http://schemas.microsoft.com/office/powerpoint/2010/main" val="234949381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2963313"/>
            <a:ext cx="4616006" cy="3331178"/>
          </a:xfrm>
          <a:prstGeom prst="rect">
            <a:avLst/>
          </a:prstGeom>
        </p:spPr>
      </p:pic>
      <p:sp>
        <p:nvSpPr>
          <p:cNvPr id="20" name="Rectangle 2"/>
          <p:cNvSpPr txBox="1">
            <a:spLocks noChangeArrowheads="1"/>
          </p:cNvSpPr>
          <p:nvPr/>
        </p:nvSpPr>
        <p:spPr>
          <a:xfrm>
            <a:off x="539552" y="404664"/>
            <a:ext cx="5544616" cy="431800"/>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eaLnBrk="1" hangingPunct="1"/>
            <a:r>
              <a:rPr lang="de-DE" altLang="de-DE" kern="0" dirty="0" err="1" smtClean="0"/>
              <a:t>Multiscale</a:t>
            </a:r>
            <a:r>
              <a:rPr lang="de-DE" altLang="de-DE" kern="0" dirty="0" smtClean="0"/>
              <a:t> </a:t>
            </a:r>
            <a:r>
              <a:rPr lang="de-DE" altLang="de-DE" kern="0" dirty="0" err="1" smtClean="0"/>
              <a:t>nature</a:t>
            </a:r>
            <a:r>
              <a:rPr lang="de-DE" altLang="de-DE" kern="0" dirty="0" smtClean="0"/>
              <a:t> </a:t>
            </a:r>
            <a:r>
              <a:rPr lang="de-DE" altLang="de-DE" kern="0" dirty="0" err="1" smtClean="0"/>
              <a:t>of</a:t>
            </a:r>
            <a:r>
              <a:rPr lang="de-DE" altLang="de-DE" kern="0" dirty="0" smtClean="0"/>
              <a:t> </a:t>
            </a:r>
            <a:r>
              <a:rPr lang="de-DE" altLang="de-DE" kern="0" dirty="0" err="1" smtClean="0"/>
              <a:t>atm</a:t>
            </a:r>
            <a:r>
              <a:rPr lang="de-DE" altLang="de-DE" kern="0" dirty="0" smtClean="0"/>
              <a:t>. </a:t>
            </a:r>
            <a:r>
              <a:rPr lang="de-DE" altLang="de-DE" kern="0" dirty="0" err="1" smtClean="0"/>
              <a:t>flows</a:t>
            </a:r>
            <a:endParaRPr lang="de-DE" altLang="de-DE" kern="0" dirty="0" smtClean="0"/>
          </a:p>
        </p:txBody>
      </p:sp>
      <p:sp>
        <p:nvSpPr>
          <p:cNvPr id="24" name="Inhaltsplatzhalter 1"/>
          <p:cNvSpPr txBox="1">
            <a:spLocks/>
          </p:cNvSpPr>
          <p:nvPr/>
        </p:nvSpPr>
        <p:spPr>
          <a:xfrm>
            <a:off x="352663" y="1166093"/>
            <a:ext cx="7315681" cy="1830860"/>
          </a:xfrm>
          <a:prstGeom prst="rect">
            <a:avLst/>
          </a:prstGeom>
        </p:spPr>
        <p:txBody>
          <a:bodyPr/>
          <a:lstStyle>
            <a:lvl1pPr marL="352425" indent="-352425"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2pPr>
            <a:lvl3pPr marL="1143000" indent="-22860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3pPr>
            <a:lvl4pPr marL="1600200" indent="-22860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4pPr>
            <a:lvl5pPr marL="2057400" indent="-22860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altLang="de-DE" sz="1600" kern="0" dirty="0" smtClean="0"/>
              <a:t>Important phenomena occur at all scales – there is no </a:t>
            </a:r>
            <a:r>
              <a:rPr lang="en-US" altLang="de-DE" sz="1600" i="1" kern="0" dirty="0" smtClean="0"/>
              <a:t>spectral gap</a:t>
            </a:r>
            <a:r>
              <a:rPr lang="en-US" altLang="de-DE" sz="1600" kern="0" dirty="0" smtClean="0"/>
              <a:t>. </a:t>
            </a:r>
          </a:p>
          <a:p>
            <a:r>
              <a:rPr lang="en-US" altLang="de-DE" sz="1600" kern="0" dirty="0" smtClean="0"/>
              <a:t>There are strong interactions between the phenomena at different scales, which need to be represented.</a:t>
            </a:r>
          </a:p>
          <a:p>
            <a:pPr marL="0" indent="0">
              <a:buNone/>
            </a:pPr>
            <a:endParaRPr lang="en-US" altLang="de-DE" kern="0" dirty="0" smtClean="0"/>
          </a:p>
        </p:txBody>
      </p:sp>
      <p:sp>
        <p:nvSpPr>
          <p:cNvPr id="3" name="Textfeld 2"/>
          <p:cNvSpPr txBox="1"/>
          <p:nvPr/>
        </p:nvSpPr>
        <p:spPr>
          <a:xfrm>
            <a:off x="539552" y="2267580"/>
            <a:ext cx="7920880" cy="369332"/>
          </a:xfrm>
          <a:prstGeom prst="rect">
            <a:avLst/>
          </a:prstGeom>
          <a:noFill/>
        </p:spPr>
        <p:txBody>
          <a:bodyPr wrap="square" rtlCol="0">
            <a:noAutofit/>
          </a:bodyPr>
          <a:lstStyle/>
          <a:p>
            <a:pPr algn="ctr"/>
            <a:r>
              <a:rPr lang="en-US" b="1" dirty="0" smtClean="0">
                <a:solidFill>
                  <a:schemeClr val="accent2"/>
                </a:solidFill>
              </a:rPr>
              <a:t>This makes numerical modelling of the atmosphere very challenging</a:t>
            </a:r>
            <a:endParaRPr lang="en-US" b="1" dirty="0">
              <a:solidFill>
                <a:schemeClr val="accent2"/>
              </a:solidFill>
            </a:endParaRPr>
          </a:p>
        </p:txBody>
      </p:sp>
    </p:spTree>
    <p:extLst>
      <p:ext uri="{BB962C8B-B14F-4D97-AF65-F5344CB8AC3E}">
        <p14:creationId xmlns:p14="http://schemas.microsoft.com/office/powerpoint/2010/main" val="127040272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Grafik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3556000"/>
            <a:ext cx="2376487"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4"/>
          <p:cNvSpPr>
            <a:spLocks noChangeArrowheads="1"/>
          </p:cNvSpPr>
          <p:nvPr/>
        </p:nvSpPr>
        <p:spPr bwMode="auto">
          <a:xfrm>
            <a:off x="395288" y="3556000"/>
            <a:ext cx="5616575" cy="8985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0" anchor="ctr"/>
          <a:lstStyle>
            <a:lvl1pPr>
              <a:spcBef>
                <a:spcPct val="40000"/>
              </a:spcBef>
              <a:buClr>
                <a:schemeClr val="tx2"/>
              </a:buClr>
              <a:buSzPct val="95000"/>
              <a:buFont typeface="Wingdings" pitchFamily="2" charset="2"/>
              <a:buChar char="è"/>
              <a:defRPr>
                <a:solidFill>
                  <a:schemeClr val="tx1"/>
                </a:solidFill>
                <a:latin typeface="Arial" charset="0"/>
              </a:defRPr>
            </a:lvl1pPr>
            <a:lvl2pPr marL="742950" indent="-285750">
              <a:spcBef>
                <a:spcPct val="40000"/>
              </a:spcBef>
              <a:buClr>
                <a:schemeClr val="tx2"/>
              </a:buClr>
              <a:buSzPct val="95000"/>
              <a:buFont typeface="Wingdings" pitchFamily="2" charset="2"/>
              <a:buChar char="è"/>
              <a:defRPr>
                <a:solidFill>
                  <a:schemeClr val="tx1"/>
                </a:solidFill>
                <a:latin typeface="Arial" charset="0"/>
              </a:defRPr>
            </a:lvl2pPr>
            <a:lvl3pPr marL="1143000" indent="-228600">
              <a:spcBef>
                <a:spcPct val="40000"/>
              </a:spcBef>
              <a:buClr>
                <a:schemeClr val="tx2"/>
              </a:buClr>
              <a:buSzPct val="95000"/>
              <a:buFont typeface="Wingdings" pitchFamily="2" charset="2"/>
              <a:buChar char="è"/>
              <a:defRPr>
                <a:solidFill>
                  <a:schemeClr val="tx1"/>
                </a:solidFill>
                <a:latin typeface="Arial" charset="0"/>
              </a:defRPr>
            </a:lvl3pPr>
            <a:lvl4pPr marL="1600200" indent="-228600">
              <a:spcBef>
                <a:spcPct val="40000"/>
              </a:spcBef>
              <a:buClr>
                <a:schemeClr val="tx2"/>
              </a:buClr>
              <a:buSzPct val="95000"/>
              <a:buFont typeface="Wingdings" pitchFamily="2" charset="2"/>
              <a:buChar char="è"/>
              <a:defRPr>
                <a:solidFill>
                  <a:schemeClr val="tx1"/>
                </a:solidFill>
                <a:latin typeface="Arial" charset="0"/>
              </a:defRPr>
            </a:lvl4pPr>
            <a:lvl5pPr marL="2057400" indent="-228600">
              <a:spcBef>
                <a:spcPct val="40000"/>
              </a:spcBef>
              <a:buClr>
                <a:schemeClr val="tx2"/>
              </a:buClr>
              <a:buSzPct val="95000"/>
              <a:buFont typeface="Wingdings" pitchFamily="2" charset="2"/>
              <a:buChar char="è"/>
              <a:defRPr>
                <a:solidFill>
                  <a:schemeClr val="tx1"/>
                </a:solidFill>
                <a:latin typeface="Arial" charset="0"/>
              </a:defRPr>
            </a:lvl5pPr>
            <a:lvl6pPr marL="25146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6pPr>
            <a:lvl7pPr marL="29718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7pPr>
            <a:lvl8pPr marL="34290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8pPr>
            <a:lvl9pPr marL="38862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9pPr>
          </a:lstStyle>
          <a:p>
            <a:pPr eaLnBrk="1" hangingPunct="1">
              <a:spcBef>
                <a:spcPct val="0"/>
              </a:spcBef>
              <a:buClrTx/>
              <a:buSzTx/>
              <a:buFontTx/>
              <a:buNone/>
            </a:pPr>
            <a:r>
              <a:rPr lang="de-DE" altLang="de-DE" sz="2800" b="1" dirty="0" err="1" smtClean="0">
                <a:solidFill>
                  <a:schemeClr val="bg1"/>
                </a:solidFill>
              </a:rPr>
              <a:t>DWD‘s</a:t>
            </a:r>
            <a:r>
              <a:rPr lang="de-DE" altLang="de-DE" sz="2800" b="1" dirty="0" smtClean="0">
                <a:solidFill>
                  <a:schemeClr val="bg1"/>
                </a:solidFill>
              </a:rPr>
              <a:t> operational NWP </a:t>
            </a:r>
            <a:r>
              <a:rPr lang="de-DE" altLang="de-DE" sz="2800" b="1" dirty="0" err="1" smtClean="0">
                <a:solidFill>
                  <a:schemeClr val="bg1"/>
                </a:solidFill>
              </a:rPr>
              <a:t>system</a:t>
            </a:r>
            <a:r>
              <a:rPr lang="de-DE" altLang="de-DE" sz="2800" b="1" dirty="0" smtClean="0">
                <a:solidFill>
                  <a:schemeClr val="bg1"/>
                </a:solidFill>
              </a:rPr>
              <a:t> in a </a:t>
            </a:r>
            <a:r>
              <a:rPr lang="de-DE" altLang="de-DE" sz="2800" b="1" dirty="0" err="1" smtClean="0">
                <a:solidFill>
                  <a:schemeClr val="bg1"/>
                </a:solidFill>
              </a:rPr>
              <a:t>nutshell</a:t>
            </a:r>
            <a:endParaRPr lang="de-DE" altLang="de-DE" sz="2800" b="1" dirty="0">
              <a:solidFill>
                <a:schemeClr val="bg1"/>
              </a:solidFill>
            </a:endParaRPr>
          </a:p>
        </p:txBody>
      </p:sp>
      <p:sp>
        <p:nvSpPr>
          <p:cNvPr id="10244" name="Rectangle 2"/>
          <p:cNvSpPr>
            <a:spLocks noGrp="1" noChangeArrowheads="1"/>
          </p:cNvSpPr>
          <p:nvPr>
            <p:ph type="ctrTitle"/>
          </p:nvPr>
        </p:nvSpPr>
        <p:spPr>
          <a:xfrm>
            <a:off x="390525" y="4005263"/>
            <a:ext cx="8207375" cy="898525"/>
          </a:xfrm>
        </p:spPr>
        <p:txBody>
          <a:bodyPr anchorCtr="0"/>
          <a:lstStyle/>
          <a:p>
            <a:pPr algn="l"/>
            <a:endParaRPr lang="de-DE" altLang="de-DE" sz="2000" dirty="0" smtClean="0"/>
          </a:p>
        </p:txBody>
      </p:sp>
    </p:spTree>
    <p:extLst>
      <p:ext uri="{BB962C8B-B14F-4D97-AF65-F5344CB8AC3E}">
        <p14:creationId xmlns:p14="http://schemas.microsoft.com/office/powerpoint/2010/main" val="2159816557"/>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feld 22"/>
          <p:cNvSpPr txBox="1"/>
          <p:nvPr/>
        </p:nvSpPr>
        <p:spPr>
          <a:xfrm>
            <a:off x="4979179" y="1916832"/>
            <a:ext cx="3600400" cy="4320480"/>
          </a:xfrm>
          <a:prstGeom prst="rect">
            <a:avLst/>
          </a:prstGeom>
          <a:solidFill>
            <a:schemeClr val="bg2"/>
          </a:solidFill>
        </p:spPr>
        <p:txBody>
          <a:bodyPr wrap="square" rtlCol="0">
            <a:noAutofit/>
          </a:bodyPr>
          <a:lstStyle/>
          <a:p>
            <a:endParaRPr lang="en-US" dirty="0"/>
          </a:p>
        </p:txBody>
      </p:sp>
      <p:sp>
        <p:nvSpPr>
          <p:cNvPr id="22" name="Textfeld 21"/>
          <p:cNvSpPr txBox="1"/>
          <p:nvPr/>
        </p:nvSpPr>
        <p:spPr>
          <a:xfrm>
            <a:off x="611560" y="1916832"/>
            <a:ext cx="3600400" cy="4320480"/>
          </a:xfrm>
          <a:prstGeom prst="rect">
            <a:avLst/>
          </a:prstGeom>
          <a:solidFill>
            <a:schemeClr val="bg2"/>
          </a:solidFill>
        </p:spPr>
        <p:txBody>
          <a:bodyPr wrap="square" rtlCol="0">
            <a:noAutofit/>
          </a:bodyPr>
          <a:lstStyle/>
          <a:p>
            <a:endParaRPr lang="en-US" dirty="0"/>
          </a:p>
        </p:txBody>
      </p:sp>
      <p:sp>
        <p:nvSpPr>
          <p:cNvPr id="9" name="Textfeld 8"/>
          <p:cNvSpPr txBox="1"/>
          <p:nvPr/>
        </p:nvSpPr>
        <p:spPr>
          <a:xfrm>
            <a:off x="719376" y="1157263"/>
            <a:ext cx="2736647" cy="615553"/>
          </a:xfrm>
          <a:prstGeom prst="rect">
            <a:avLst/>
          </a:prstGeom>
          <a:noFill/>
        </p:spPr>
        <p:txBody>
          <a:bodyPr wrap="none" rtlCol="0">
            <a:spAutoFit/>
          </a:bodyPr>
          <a:lstStyle/>
          <a:p>
            <a:r>
              <a:rPr lang="en-US" b="1" dirty="0" smtClean="0"/>
              <a:t>ICON </a:t>
            </a:r>
          </a:p>
          <a:p>
            <a:r>
              <a:rPr lang="en-US" sz="1600" b="1" dirty="0" smtClean="0"/>
              <a:t>Ico</a:t>
            </a:r>
            <a:r>
              <a:rPr lang="en-US" sz="1600" dirty="0" smtClean="0"/>
              <a:t>sahedral </a:t>
            </a:r>
            <a:r>
              <a:rPr lang="en-US" sz="1600" b="1" dirty="0" err="1" smtClean="0"/>
              <a:t>N</a:t>
            </a:r>
            <a:r>
              <a:rPr lang="en-US" sz="1600" dirty="0" err="1" smtClean="0"/>
              <a:t>onhydrostatic</a:t>
            </a:r>
            <a:endParaRPr lang="en-US" sz="1600" dirty="0"/>
          </a:p>
        </p:txBody>
      </p:sp>
      <p:sp>
        <p:nvSpPr>
          <p:cNvPr id="10" name="Textfeld 9"/>
          <p:cNvSpPr txBox="1"/>
          <p:nvPr/>
        </p:nvSpPr>
        <p:spPr>
          <a:xfrm>
            <a:off x="5093308" y="1137011"/>
            <a:ext cx="3591048" cy="615553"/>
          </a:xfrm>
          <a:prstGeom prst="rect">
            <a:avLst/>
          </a:prstGeom>
          <a:noFill/>
        </p:spPr>
        <p:txBody>
          <a:bodyPr wrap="none" rtlCol="0">
            <a:spAutoFit/>
          </a:bodyPr>
          <a:lstStyle/>
          <a:p>
            <a:r>
              <a:rPr lang="en-US" b="1" dirty="0" smtClean="0"/>
              <a:t>COSMO</a:t>
            </a:r>
          </a:p>
          <a:p>
            <a:r>
              <a:rPr lang="en-US" sz="1600" b="1" dirty="0" smtClean="0"/>
              <a:t>Co</a:t>
            </a:r>
            <a:r>
              <a:rPr lang="en-US" sz="1600" dirty="0" smtClean="0"/>
              <a:t>nsortium for </a:t>
            </a:r>
            <a:r>
              <a:rPr lang="en-US" sz="1600" b="1" dirty="0" smtClean="0"/>
              <a:t>S</a:t>
            </a:r>
            <a:r>
              <a:rPr lang="en-US" sz="1600" dirty="0" smtClean="0"/>
              <a:t>mall-scale </a:t>
            </a:r>
            <a:r>
              <a:rPr lang="en-US" sz="1600" b="1" dirty="0" smtClean="0"/>
              <a:t>Mo</a:t>
            </a:r>
            <a:r>
              <a:rPr lang="en-US" sz="1600" dirty="0" smtClean="0"/>
              <a:t>delling</a:t>
            </a:r>
            <a:endParaRPr lang="en-US" sz="1600" dirty="0"/>
          </a:p>
        </p:txBody>
      </p:sp>
      <p:sp>
        <p:nvSpPr>
          <p:cNvPr id="11" name="Rectangle 2"/>
          <p:cNvSpPr txBox="1">
            <a:spLocks noChangeArrowheads="1"/>
          </p:cNvSpPr>
          <p:nvPr/>
        </p:nvSpPr>
        <p:spPr>
          <a:xfrm>
            <a:off x="467544" y="398620"/>
            <a:ext cx="5760640" cy="431800"/>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eaLnBrk="1" hangingPunct="1"/>
            <a:r>
              <a:rPr lang="de-DE" altLang="de-DE" sz="2200" kern="0" dirty="0" smtClean="0"/>
              <a:t>Verwendete numerische Modelle</a:t>
            </a:r>
          </a:p>
        </p:txBody>
      </p:sp>
      <p:sp>
        <p:nvSpPr>
          <p:cNvPr id="12" name="Textfeld 11"/>
          <p:cNvSpPr txBox="1"/>
          <p:nvPr/>
        </p:nvSpPr>
        <p:spPr>
          <a:xfrm>
            <a:off x="899592" y="5186317"/>
            <a:ext cx="3140603" cy="830997"/>
          </a:xfrm>
          <a:prstGeom prst="rect">
            <a:avLst/>
          </a:prstGeom>
          <a:noFill/>
        </p:spPr>
        <p:txBody>
          <a:bodyPr wrap="none" rtlCol="0">
            <a:spAutoFit/>
          </a:bodyPr>
          <a:lstStyle/>
          <a:p>
            <a:pPr marL="285750" indent="-285750">
              <a:buClr>
                <a:schemeClr val="tx2"/>
              </a:buClr>
              <a:buFont typeface="Wingdings" panose="05000000000000000000" pitchFamily="2" charset="2"/>
              <a:buChar char="Ø"/>
            </a:pPr>
            <a:r>
              <a:rPr lang="en-US" sz="1600" dirty="0" err="1" smtClean="0"/>
              <a:t>Modelloberrand</a:t>
            </a:r>
            <a:r>
              <a:rPr lang="en-US" sz="1600" dirty="0" smtClean="0"/>
              <a:t> </a:t>
            </a:r>
            <a:r>
              <a:rPr lang="en-US" sz="1600" dirty="0"/>
              <a:t>≈ </a:t>
            </a:r>
            <a:r>
              <a:rPr lang="en-US" sz="1600" dirty="0" smtClean="0"/>
              <a:t>75km / 90L</a:t>
            </a:r>
          </a:p>
          <a:p>
            <a:pPr marL="285750" indent="-285750">
              <a:buClr>
                <a:schemeClr val="tx2"/>
              </a:buClr>
              <a:buFont typeface="Wingdings" panose="05000000000000000000" pitchFamily="2" charset="2"/>
              <a:buChar char="Ø"/>
            </a:pPr>
            <a:r>
              <a:rPr lang="en-US" sz="1600" dirty="0" smtClean="0"/>
              <a:t>hor. </a:t>
            </a:r>
            <a:r>
              <a:rPr lang="en-US" sz="1600" dirty="0" err="1" smtClean="0"/>
              <a:t>Gitterweite</a:t>
            </a:r>
            <a:r>
              <a:rPr lang="en-US" sz="1600" dirty="0" smtClean="0"/>
              <a:t> ≈ O(10km)</a:t>
            </a:r>
          </a:p>
          <a:p>
            <a:pPr marL="285750" indent="-285750">
              <a:buClr>
                <a:schemeClr val="tx2"/>
              </a:buClr>
              <a:buFont typeface="Wingdings" panose="05000000000000000000" pitchFamily="2" charset="2"/>
              <a:buChar char="Ø"/>
            </a:pPr>
            <a:r>
              <a:rPr lang="en-US" sz="1600" dirty="0" err="1" smtClean="0"/>
              <a:t>Vorhersagezeit</a:t>
            </a:r>
            <a:r>
              <a:rPr lang="en-US" sz="1600" dirty="0" smtClean="0"/>
              <a:t> ≈ 7.5 days</a:t>
            </a:r>
            <a:endParaRPr lang="en-US" sz="1600" dirty="0"/>
          </a:p>
        </p:txBody>
      </p:sp>
      <p:sp>
        <p:nvSpPr>
          <p:cNvPr id="13" name="Textfeld 12"/>
          <p:cNvSpPr txBox="1"/>
          <p:nvPr/>
        </p:nvSpPr>
        <p:spPr>
          <a:xfrm>
            <a:off x="5292080" y="5229200"/>
            <a:ext cx="3140603" cy="830997"/>
          </a:xfrm>
          <a:prstGeom prst="rect">
            <a:avLst/>
          </a:prstGeom>
          <a:noFill/>
        </p:spPr>
        <p:txBody>
          <a:bodyPr wrap="none" rtlCol="0">
            <a:spAutoFit/>
          </a:bodyPr>
          <a:lstStyle/>
          <a:p>
            <a:pPr marL="285750" indent="-285750">
              <a:buClr>
                <a:schemeClr val="tx2"/>
              </a:buClr>
              <a:buFont typeface="Wingdings" panose="05000000000000000000" pitchFamily="2" charset="2"/>
              <a:buChar char="Ø"/>
            </a:pPr>
            <a:r>
              <a:rPr lang="en-US" sz="1600" dirty="0" err="1" smtClean="0"/>
              <a:t>Modelloberrand</a:t>
            </a:r>
            <a:r>
              <a:rPr lang="en-US" sz="1600" dirty="0" smtClean="0"/>
              <a:t> ≈ 25km / 65L</a:t>
            </a:r>
          </a:p>
          <a:p>
            <a:pPr marL="285750" indent="-285750">
              <a:buClr>
                <a:schemeClr val="tx2"/>
              </a:buClr>
              <a:buFont typeface="Wingdings" panose="05000000000000000000" pitchFamily="2" charset="2"/>
              <a:buChar char="Ø"/>
            </a:pPr>
            <a:r>
              <a:rPr lang="en-US" sz="1600" dirty="0" smtClean="0"/>
              <a:t>hor. </a:t>
            </a:r>
            <a:r>
              <a:rPr lang="en-US" sz="1600" dirty="0" err="1" smtClean="0"/>
              <a:t>Gitterweite</a:t>
            </a:r>
            <a:r>
              <a:rPr lang="en-US" sz="1600" dirty="0" smtClean="0"/>
              <a:t> ≈ </a:t>
            </a:r>
            <a:r>
              <a:rPr lang="en-US" sz="1600" dirty="0"/>
              <a:t>O(1km)</a:t>
            </a:r>
          </a:p>
          <a:p>
            <a:pPr marL="285750" indent="-285750">
              <a:buClr>
                <a:schemeClr val="tx2"/>
              </a:buClr>
              <a:buFont typeface="Wingdings" panose="05000000000000000000" pitchFamily="2" charset="2"/>
              <a:buChar char="Ø"/>
            </a:pPr>
            <a:r>
              <a:rPr lang="en-US" sz="1600" dirty="0" err="1"/>
              <a:t>V</a:t>
            </a:r>
            <a:r>
              <a:rPr lang="en-US" sz="1600" dirty="0" err="1" smtClean="0"/>
              <a:t>orhersagezeit</a:t>
            </a:r>
            <a:r>
              <a:rPr lang="en-US" sz="1600" dirty="0" smtClean="0"/>
              <a:t> ≈ 2 days</a:t>
            </a:r>
            <a:endParaRPr lang="en-US" sz="1600" dirty="0"/>
          </a:p>
        </p:txBody>
      </p:sp>
      <p:grpSp>
        <p:nvGrpSpPr>
          <p:cNvPr id="21" name="Gruppieren 20"/>
          <p:cNvGrpSpPr/>
          <p:nvPr/>
        </p:nvGrpSpPr>
        <p:grpSpPr>
          <a:xfrm>
            <a:off x="899592" y="2035134"/>
            <a:ext cx="2609686" cy="2556112"/>
            <a:chOff x="757921" y="2035134"/>
            <a:chExt cx="2609686" cy="2556112"/>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842" y="2479897"/>
              <a:ext cx="2111349" cy="2111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Grafi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921" y="2089882"/>
              <a:ext cx="1149783" cy="270000"/>
            </a:xfrm>
            <a:prstGeom prst="rect">
              <a:avLst/>
            </a:prstGeom>
          </p:spPr>
        </p:pic>
        <p:pic>
          <p:nvPicPr>
            <p:cNvPr id="15" name="Grafi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2606" y="2035134"/>
              <a:ext cx="1215001" cy="324000"/>
            </a:xfrm>
            <a:prstGeom prst="rect">
              <a:avLst/>
            </a:prstGeom>
          </p:spPr>
        </p:pic>
      </p:grpSp>
      <p:grpSp>
        <p:nvGrpSpPr>
          <p:cNvPr id="20" name="Gruppieren 19"/>
          <p:cNvGrpSpPr/>
          <p:nvPr/>
        </p:nvGrpSpPr>
        <p:grpSpPr>
          <a:xfrm>
            <a:off x="5597397" y="1990376"/>
            <a:ext cx="2462176" cy="2708497"/>
            <a:chOff x="5701089" y="1990376"/>
            <a:chExt cx="2462176" cy="2708497"/>
          </a:xfrm>
        </p:grpSpPr>
        <p:pic>
          <p:nvPicPr>
            <p:cNvPr id="8" name="Picture 11" descr="M:\mbaldauf\Work\Projekte\COSMO-Modell\COSMO-DE\C-DE_65-Schichten\COSMO-DE-Gebiet_Planung2015.png"/>
            <p:cNvPicPr>
              <a:picLocks noChangeAspect="1" noChangeArrowheads="1"/>
            </p:cNvPicPr>
            <p:nvPr/>
          </p:nvPicPr>
          <p:blipFill rotWithShape="1">
            <a:blip r:embed="rId5">
              <a:extLst>
                <a:ext uri="{28A0092B-C50C-407E-A947-70E740481C1C}">
                  <a14:useLocalDpi xmlns:a14="http://schemas.microsoft.com/office/drawing/2010/main" val="0"/>
                </a:ext>
              </a:extLst>
            </a:blip>
            <a:srcRect l="10058" t="18005" r="15454" b="6279"/>
            <a:stretch/>
          </p:blipFill>
          <p:spPr bwMode="auto">
            <a:xfrm>
              <a:off x="6033049" y="2333354"/>
              <a:ext cx="1797727" cy="236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8264" y="1990376"/>
              <a:ext cx="1215001" cy="324000"/>
            </a:xfrm>
            <a:prstGeom prst="rect">
              <a:avLst/>
            </a:prstGeom>
          </p:spPr>
        </p:pic>
        <p:pic>
          <p:nvPicPr>
            <p:cNvPr id="17" name="Grafik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1089" y="2076697"/>
              <a:ext cx="959143" cy="216000"/>
            </a:xfrm>
            <a:prstGeom prst="rect">
              <a:avLst/>
            </a:prstGeom>
          </p:spPr>
        </p:pic>
      </p:grpSp>
      <p:sp>
        <p:nvSpPr>
          <p:cNvPr id="2" name="Textfeld 1"/>
          <p:cNvSpPr txBox="1"/>
          <p:nvPr/>
        </p:nvSpPr>
        <p:spPr>
          <a:xfrm>
            <a:off x="1843891" y="4714377"/>
            <a:ext cx="824265" cy="338554"/>
          </a:xfrm>
          <a:prstGeom prst="rect">
            <a:avLst/>
          </a:prstGeom>
          <a:noFill/>
        </p:spPr>
        <p:txBody>
          <a:bodyPr wrap="none" rtlCol="0">
            <a:spAutoFit/>
          </a:bodyPr>
          <a:lstStyle/>
          <a:p>
            <a:r>
              <a:rPr lang="en-US" sz="1600" b="1" dirty="0" smtClean="0"/>
              <a:t>Global</a:t>
            </a:r>
            <a:endParaRPr lang="en-US" sz="1600" b="1" dirty="0"/>
          </a:p>
        </p:txBody>
      </p:sp>
      <p:sp>
        <p:nvSpPr>
          <p:cNvPr id="18" name="Textfeld 17"/>
          <p:cNvSpPr txBox="1"/>
          <p:nvPr/>
        </p:nvSpPr>
        <p:spPr>
          <a:xfrm>
            <a:off x="6384879" y="4708436"/>
            <a:ext cx="1050288" cy="338554"/>
          </a:xfrm>
          <a:prstGeom prst="rect">
            <a:avLst/>
          </a:prstGeom>
          <a:noFill/>
        </p:spPr>
        <p:txBody>
          <a:bodyPr wrap="none" rtlCol="0">
            <a:spAutoFit/>
          </a:bodyPr>
          <a:lstStyle/>
          <a:p>
            <a:r>
              <a:rPr lang="en-US" sz="1600" b="1" dirty="0"/>
              <a:t>R</a:t>
            </a:r>
            <a:r>
              <a:rPr lang="en-US" sz="1600" b="1" dirty="0" smtClean="0"/>
              <a:t>egional</a:t>
            </a:r>
            <a:endParaRPr lang="en-US" sz="1600" b="1" dirty="0"/>
          </a:p>
        </p:txBody>
      </p:sp>
    </p:spTree>
    <p:extLst>
      <p:ext uri="{BB962C8B-B14F-4D97-AF65-F5344CB8AC3E}">
        <p14:creationId xmlns:p14="http://schemas.microsoft.com/office/powerpoint/2010/main" val="38426401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17791" y="1217826"/>
            <a:ext cx="3002448" cy="2787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Grafik 77"/>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984440" y="2483028"/>
            <a:ext cx="1548000" cy="1368000"/>
          </a:xfrm>
          <a:prstGeom prst="rect">
            <a:avLst/>
          </a:prstGeom>
        </p:spPr>
      </p:pic>
      <p:pic>
        <p:nvPicPr>
          <p:cNvPr id="79" name="Picture 2"/>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1446447" y="4161389"/>
            <a:ext cx="2788464" cy="2058949"/>
          </a:xfrm>
          <a:prstGeom prst="rect">
            <a:avLst/>
          </a:prstGeom>
          <a:noFill/>
          <a:ln>
            <a:noFill/>
          </a:ln>
        </p:spPr>
      </p:pic>
      <p:sp>
        <p:nvSpPr>
          <p:cNvPr id="2" name="Pfeil nach rechts 1"/>
          <p:cNvSpPr/>
          <p:nvPr/>
        </p:nvSpPr>
        <p:spPr bwMode="auto">
          <a:xfrm>
            <a:off x="4480068" y="4964227"/>
            <a:ext cx="523045" cy="36461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a:solidFill>
                <a:srgbClr val="000000"/>
              </a:solidFill>
            </a:endParaRPr>
          </a:p>
        </p:txBody>
      </p:sp>
      <p:sp>
        <p:nvSpPr>
          <p:cNvPr id="49" name="Rectangle 2"/>
          <p:cNvSpPr>
            <a:spLocks noChangeArrowheads="1"/>
          </p:cNvSpPr>
          <p:nvPr/>
        </p:nvSpPr>
        <p:spPr bwMode="auto">
          <a:xfrm>
            <a:off x="0" y="374715"/>
            <a:ext cx="8532440" cy="369952"/>
          </a:xfrm>
          <a:prstGeom prst="rect">
            <a:avLst/>
          </a:prstGeom>
          <a:solidFill>
            <a:schemeClr val="bg1"/>
          </a:solidFill>
          <a:ln>
            <a:noFill/>
          </a:ln>
          <a:extLst/>
        </p:spPr>
        <p:txBody>
          <a:bodyPr anchor="ctr"/>
          <a:lstStyle>
            <a:lvl1pPr eaLnBrk="0" hangingPunct="0">
              <a:spcBef>
                <a:spcPct val="40000"/>
              </a:spcBef>
              <a:buClr>
                <a:schemeClr val="tx2"/>
              </a:buClr>
              <a:buSzPct val="95000"/>
              <a:buFont typeface="Wingdings" pitchFamily="2" charset="2"/>
              <a:buChar char="è"/>
              <a:defRPr>
                <a:solidFill>
                  <a:schemeClr val="tx1"/>
                </a:solidFill>
                <a:latin typeface="Arial" pitchFamily="34" charset="0"/>
              </a:defRPr>
            </a:lvl1pPr>
            <a:lvl2pPr marL="742950" indent="-285750" eaLnBrk="0" hangingPunct="0">
              <a:spcBef>
                <a:spcPct val="40000"/>
              </a:spcBef>
              <a:buClr>
                <a:schemeClr val="tx2"/>
              </a:buClr>
              <a:buSzPct val="95000"/>
              <a:buFont typeface="Wingdings" pitchFamily="2" charset="2"/>
              <a:buChar char="è"/>
              <a:defRPr>
                <a:solidFill>
                  <a:schemeClr val="tx1"/>
                </a:solidFill>
                <a:latin typeface="Arial" pitchFamily="34" charset="0"/>
              </a:defRPr>
            </a:lvl2pPr>
            <a:lvl3pPr marL="1143000" indent="-228600" eaLnBrk="0" hangingPunct="0">
              <a:spcBef>
                <a:spcPct val="40000"/>
              </a:spcBef>
              <a:buClr>
                <a:schemeClr val="tx2"/>
              </a:buClr>
              <a:buSzPct val="95000"/>
              <a:buFont typeface="Wingdings" pitchFamily="2" charset="2"/>
              <a:buChar char="è"/>
              <a:defRPr>
                <a:solidFill>
                  <a:schemeClr val="tx1"/>
                </a:solidFill>
                <a:latin typeface="Arial" pitchFamily="34" charset="0"/>
              </a:defRPr>
            </a:lvl3pPr>
            <a:lvl4pPr marL="1600200" indent="-228600" eaLnBrk="0" hangingPunct="0">
              <a:spcBef>
                <a:spcPct val="40000"/>
              </a:spcBef>
              <a:buClr>
                <a:schemeClr val="tx2"/>
              </a:buClr>
              <a:buSzPct val="95000"/>
              <a:buFont typeface="Wingdings" pitchFamily="2" charset="2"/>
              <a:buChar char="è"/>
              <a:defRPr>
                <a:solidFill>
                  <a:schemeClr val="tx1"/>
                </a:solidFill>
                <a:latin typeface="Arial" pitchFamily="34" charset="0"/>
              </a:defRPr>
            </a:lvl4pPr>
            <a:lvl5pPr marL="2057400" indent="-228600" eaLnBrk="0" hangingPunct="0">
              <a:spcBef>
                <a:spcPct val="40000"/>
              </a:spcBef>
              <a:buClr>
                <a:schemeClr val="tx2"/>
              </a:buClr>
              <a:buSzPct val="95000"/>
              <a:buFont typeface="Wingdings" pitchFamily="2" charset="2"/>
              <a:buChar char="è"/>
              <a:defRPr>
                <a:solidFill>
                  <a:schemeClr val="tx1"/>
                </a:solidFill>
                <a:latin typeface="Arial" pitchFamily="34" charset="0"/>
              </a:defRPr>
            </a:lvl5pPr>
            <a:lvl6pPr marL="25146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6pPr>
            <a:lvl7pPr marL="29718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7pPr>
            <a:lvl8pPr marL="34290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8pPr>
            <a:lvl9pPr marL="38862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9pPr>
          </a:lstStyle>
          <a:p>
            <a:pPr algn="ctr" fontAlgn="base">
              <a:spcBef>
                <a:spcPct val="0"/>
              </a:spcBef>
              <a:spcAft>
                <a:spcPct val="0"/>
              </a:spcAft>
              <a:buClr>
                <a:srgbClr val="96B9DC"/>
              </a:buClr>
              <a:buSzTx/>
              <a:buFont typeface="Wingdings" pitchFamily="2" charset="2"/>
              <a:buNone/>
              <a:defRPr/>
            </a:pPr>
            <a:r>
              <a:rPr lang="de-DE" sz="2800" b="1" dirty="0" smtClean="0">
                <a:solidFill>
                  <a:srgbClr val="2D4B9B"/>
                </a:solidFill>
                <a:latin typeface="Arial" charset="0"/>
              </a:rPr>
              <a:t>Operationelles NWV-System des DWD in 2018</a:t>
            </a:r>
            <a:endParaRPr lang="de-DE" sz="2800" b="1" dirty="0">
              <a:solidFill>
                <a:srgbClr val="2D4B9B"/>
              </a:solidFill>
              <a:latin typeface="Arial" charset="0"/>
            </a:endParaRPr>
          </a:p>
        </p:txBody>
      </p:sp>
      <p:sp>
        <p:nvSpPr>
          <p:cNvPr id="22" name="Textfeld 21"/>
          <p:cNvSpPr txBox="1"/>
          <p:nvPr/>
        </p:nvSpPr>
        <p:spPr>
          <a:xfrm>
            <a:off x="237496" y="980728"/>
            <a:ext cx="8708820" cy="338554"/>
          </a:xfrm>
          <a:prstGeom prst="rect">
            <a:avLst/>
          </a:prstGeom>
          <a:noFill/>
        </p:spPr>
        <p:txBody>
          <a:bodyPr wrap="square" rtlCol="0">
            <a:spAutoFit/>
          </a:bodyPr>
          <a:lstStyle/>
          <a:p>
            <a:pPr algn="ctr" eaLnBrk="0" fontAlgn="base" hangingPunct="0">
              <a:spcBef>
                <a:spcPct val="0"/>
              </a:spcBef>
              <a:spcAft>
                <a:spcPct val="0"/>
              </a:spcAft>
            </a:pPr>
            <a:r>
              <a:rPr lang="de-DE" sz="1600" b="1" dirty="0">
                <a:solidFill>
                  <a:srgbClr val="000000"/>
                </a:solidFill>
              </a:rPr>
              <a:t>Globale und regionale </a:t>
            </a:r>
            <a:r>
              <a:rPr lang="de-DE" sz="1600" b="1" dirty="0">
                <a:solidFill>
                  <a:srgbClr val="FF0000"/>
                </a:solidFill>
              </a:rPr>
              <a:t>deterministische</a:t>
            </a:r>
            <a:r>
              <a:rPr lang="de-DE" sz="1600" b="1" dirty="0">
                <a:solidFill>
                  <a:srgbClr val="000000"/>
                </a:solidFill>
              </a:rPr>
              <a:t> / </a:t>
            </a:r>
            <a:r>
              <a:rPr lang="de-DE" sz="1600" b="1" dirty="0" err="1">
                <a:solidFill>
                  <a:srgbClr val="FF0000"/>
                </a:solidFill>
              </a:rPr>
              <a:t>probabilistische</a:t>
            </a:r>
            <a:r>
              <a:rPr lang="de-DE" sz="1600" b="1" dirty="0">
                <a:solidFill>
                  <a:srgbClr val="000000"/>
                </a:solidFill>
              </a:rPr>
              <a:t> Analysen und Vorhersagen</a:t>
            </a:r>
          </a:p>
        </p:txBody>
      </p:sp>
      <p:sp>
        <p:nvSpPr>
          <p:cNvPr id="23" name="Textfeld 22"/>
          <p:cNvSpPr txBox="1"/>
          <p:nvPr/>
        </p:nvSpPr>
        <p:spPr>
          <a:xfrm>
            <a:off x="173315" y="4149080"/>
            <a:ext cx="1267837" cy="1815882"/>
          </a:xfrm>
          <a:prstGeom prst="rect">
            <a:avLst/>
          </a:prstGeom>
          <a:noFill/>
        </p:spPr>
        <p:txBody>
          <a:bodyPr wrap="square" rtlCol="0">
            <a:spAutoFit/>
          </a:bodyPr>
          <a:lstStyle/>
          <a:p>
            <a:pPr eaLnBrk="0" fontAlgn="base" hangingPunct="0">
              <a:spcBef>
                <a:spcPct val="0"/>
              </a:spcBef>
              <a:spcAft>
                <a:spcPct val="0"/>
              </a:spcAft>
            </a:pPr>
            <a:endParaRPr lang="de-DE" sz="1400" b="1" dirty="0">
              <a:solidFill>
                <a:srgbClr val="000000"/>
              </a:solidFill>
            </a:endParaRPr>
          </a:p>
          <a:p>
            <a:pPr eaLnBrk="0" fontAlgn="base" hangingPunct="0">
              <a:spcBef>
                <a:spcPct val="0"/>
              </a:spcBef>
              <a:spcAft>
                <a:spcPct val="0"/>
              </a:spcAft>
            </a:pPr>
            <a:r>
              <a:rPr lang="en-US" sz="1400" b="1" i="1" dirty="0" err="1">
                <a:solidFill>
                  <a:srgbClr val="000000"/>
                </a:solidFill>
              </a:rPr>
              <a:t>Regionale</a:t>
            </a:r>
            <a:r>
              <a:rPr lang="en-US" sz="1400" b="1" dirty="0">
                <a:solidFill>
                  <a:srgbClr val="000000"/>
                </a:solidFill>
              </a:rPr>
              <a:t> Ensemble </a:t>
            </a:r>
            <a:r>
              <a:rPr lang="en-US" sz="1400" b="1" dirty="0" err="1">
                <a:solidFill>
                  <a:srgbClr val="000000"/>
                </a:solidFill>
              </a:rPr>
              <a:t>Daten</a:t>
            </a:r>
            <a:r>
              <a:rPr lang="en-US" sz="1400" b="1" dirty="0">
                <a:solidFill>
                  <a:srgbClr val="000000"/>
                </a:solidFill>
              </a:rPr>
              <a:t>- Assimilation</a:t>
            </a:r>
            <a:endParaRPr lang="en-US" sz="1400" dirty="0">
              <a:solidFill>
                <a:srgbClr val="000000"/>
              </a:solidFill>
            </a:endParaRPr>
          </a:p>
          <a:p>
            <a:pPr eaLnBrk="0" fontAlgn="base" hangingPunct="0">
              <a:spcBef>
                <a:spcPct val="0"/>
              </a:spcBef>
              <a:spcAft>
                <a:spcPct val="0"/>
              </a:spcAft>
            </a:pPr>
            <a:r>
              <a:rPr lang="en-US" sz="1400" b="1" dirty="0">
                <a:solidFill>
                  <a:srgbClr val="2D4B9B"/>
                </a:solidFill>
              </a:rPr>
              <a:t>KENDA</a:t>
            </a:r>
          </a:p>
          <a:p>
            <a:pPr eaLnBrk="0" fontAlgn="base" hangingPunct="0">
              <a:spcBef>
                <a:spcPct val="0"/>
              </a:spcBef>
              <a:spcAft>
                <a:spcPct val="0"/>
              </a:spcAft>
            </a:pPr>
            <a:r>
              <a:rPr lang="en-US" sz="1400" b="1" dirty="0">
                <a:solidFill>
                  <a:srgbClr val="2D4B9B"/>
                </a:solidFill>
              </a:rPr>
              <a:t>40 Member</a:t>
            </a:r>
          </a:p>
          <a:p>
            <a:pPr eaLnBrk="0" fontAlgn="base" hangingPunct="0">
              <a:spcBef>
                <a:spcPct val="0"/>
              </a:spcBef>
              <a:spcAft>
                <a:spcPct val="0"/>
              </a:spcAft>
            </a:pPr>
            <a:r>
              <a:rPr lang="en-US" sz="1400" b="1" dirty="0">
                <a:solidFill>
                  <a:srgbClr val="2D4B9B"/>
                </a:solidFill>
              </a:rPr>
              <a:t>2.2 km</a:t>
            </a:r>
          </a:p>
        </p:txBody>
      </p:sp>
      <p:sp>
        <p:nvSpPr>
          <p:cNvPr id="34" name="Textfeld 33"/>
          <p:cNvSpPr txBox="1"/>
          <p:nvPr/>
        </p:nvSpPr>
        <p:spPr>
          <a:xfrm>
            <a:off x="5148063" y="1712447"/>
            <a:ext cx="2004887" cy="2031325"/>
          </a:xfrm>
          <a:prstGeom prst="rect">
            <a:avLst/>
          </a:prstGeom>
          <a:noFill/>
        </p:spPr>
        <p:txBody>
          <a:bodyPr wrap="square" rtlCol="0">
            <a:spAutoFit/>
          </a:bodyPr>
          <a:lstStyle/>
          <a:p>
            <a:pPr eaLnBrk="0" fontAlgn="base" hangingPunct="0">
              <a:spcBef>
                <a:spcPct val="0"/>
              </a:spcBef>
              <a:spcAft>
                <a:spcPct val="0"/>
              </a:spcAft>
            </a:pPr>
            <a:r>
              <a:rPr lang="en-US" sz="1400" b="1" dirty="0">
                <a:solidFill>
                  <a:srgbClr val="2D4B9B"/>
                </a:solidFill>
              </a:rPr>
              <a:t>ICON </a:t>
            </a:r>
            <a:r>
              <a:rPr lang="en-US" sz="1400" b="1" dirty="0" err="1">
                <a:solidFill>
                  <a:srgbClr val="FF0000"/>
                </a:solidFill>
              </a:rPr>
              <a:t>deterministisch</a:t>
            </a:r>
            <a:r>
              <a:rPr lang="en-US" sz="1400" b="1" dirty="0">
                <a:solidFill>
                  <a:srgbClr val="2D4B9B"/>
                </a:solidFill>
              </a:rPr>
              <a:t> </a:t>
            </a:r>
            <a:r>
              <a:rPr lang="de-DE" sz="1400" b="1" dirty="0">
                <a:solidFill>
                  <a:srgbClr val="2D4B9B"/>
                </a:solidFill>
              </a:rPr>
              <a:t/>
            </a:r>
            <a:br>
              <a:rPr lang="de-DE" sz="1400" b="1" dirty="0">
                <a:solidFill>
                  <a:srgbClr val="2D4B9B"/>
                </a:solidFill>
              </a:rPr>
            </a:br>
            <a:r>
              <a:rPr lang="de-DE" sz="1400" b="1" dirty="0">
                <a:solidFill>
                  <a:srgbClr val="2D4B9B"/>
                </a:solidFill>
              </a:rPr>
              <a:t>13 / 6.5 km (Europa)</a:t>
            </a:r>
          </a:p>
          <a:p>
            <a:pPr eaLnBrk="0" fontAlgn="base" hangingPunct="0">
              <a:spcBef>
                <a:spcPct val="0"/>
              </a:spcBef>
              <a:spcAft>
                <a:spcPct val="0"/>
              </a:spcAft>
            </a:pPr>
            <a:endParaRPr lang="de-DE" sz="1400" b="1" dirty="0">
              <a:solidFill>
                <a:srgbClr val="000000"/>
              </a:solidFill>
            </a:endParaRPr>
          </a:p>
          <a:p>
            <a:pPr eaLnBrk="0" fontAlgn="base" hangingPunct="0">
              <a:spcBef>
                <a:spcPct val="0"/>
              </a:spcBef>
              <a:spcAft>
                <a:spcPct val="0"/>
              </a:spcAft>
            </a:pPr>
            <a:endParaRPr lang="de-DE" sz="1400" b="1" dirty="0">
              <a:solidFill>
                <a:srgbClr val="000000"/>
              </a:solidFill>
            </a:endParaRPr>
          </a:p>
          <a:p>
            <a:pPr eaLnBrk="0" fontAlgn="base" hangingPunct="0">
              <a:spcBef>
                <a:spcPct val="0"/>
              </a:spcBef>
              <a:spcAft>
                <a:spcPct val="0"/>
              </a:spcAft>
            </a:pPr>
            <a:r>
              <a:rPr lang="en-US" sz="1400" b="1" dirty="0" err="1">
                <a:solidFill>
                  <a:srgbClr val="000000"/>
                </a:solidFill>
              </a:rPr>
              <a:t>Globales</a:t>
            </a:r>
            <a:r>
              <a:rPr lang="en-US" sz="1400" b="1" dirty="0">
                <a:solidFill>
                  <a:srgbClr val="000000"/>
                </a:solidFill>
              </a:rPr>
              <a:t> </a:t>
            </a:r>
            <a:r>
              <a:rPr lang="en-US" sz="1400" b="1" dirty="0">
                <a:solidFill>
                  <a:srgbClr val="FF0000"/>
                </a:solidFill>
              </a:rPr>
              <a:t>Ensemble</a:t>
            </a:r>
            <a:r>
              <a:rPr lang="en-US" sz="1400" b="1" dirty="0">
                <a:solidFill>
                  <a:srgbClr val="000000"/>
                </a:solidFill>
              </a:rPr>
              <a:t> </a:t>
            </a:r>
          </a:p>
          <a:p>
            <a:pPr eaLnBrk="0" fontAlgn="base" hangingPunct="0">
              <a:spcBef>
                <a:spcPct val="0"/>
              </a:spcBef>
              <a:spcAft>
                <a:spcPct val="0"/>
              </a:spcAft>
            </a:pPr>
            <a:r>
              <a:rPr lang="en-US" sz="1400" b="1" dirty="0">
                <a:solidFill>
                  <a:srgbClr val="000000"/>
                </a:solidFill>
              </a:rPr>
              <a:t>Vorhersage-System</a:t>
            </a:r>
          </a:p>
          <a:p>
            <a:pPr eaLnBrk="0" fontAlgn="base" hangingPunct="0">
              <a:spcBef>
                <a:spcPct val="0"/>
              </a:spcBef>
              <a:spcAft>
                <a:spcPct val="0"/>
              </a:spcAft>
            </a:pPr>
            <a:r>
              <a:rPr lang="en-US" sz="1400" b="1" dirty="0">
                <a:solidFill>
                  <a:srgbClr val="2D4B9B"/>
                </a:solidFill>
              </a:rPr>
              <a:t>ICON-EPS </a:t>
            </a:r>
          </a:p>
          <a:p>
            <a:pPr eaLnBrk="0" fontAlgn="base" hangingPunct="0">
              <a:spcBef>
                <a:spcPct val="0"/>
              </a:spcBef>
              <a:spcAft>
                <a:spcPct val="0"/>
              </a:spcAft>
            </a:pPr>
            <a:r>
              <a:rPr lang="en-US" sz="1400" b="1" dirty="0">
                <a:solidFill>
                  <a:srgbClr val="2D4B9B"/>
                </a:solidFill>
              </a:rPr>
              <a:t>40 Member</a:t>
            </a:r>
          </a:p>
          <a:p>
            <a:pPr eaLnBrk="0" fontAlgn="base" hangingPunct="0">
              <a:spcBef>
                <a:spcPct val="0"/>
              </a:spcBef>
              <a:spcAft>
                <a:spcPct val="0"/>
              </a:spcAft>
            </a:pPr>
            <a:r>
              <a:rPr lang="en-US" sz="1400" b="1" dirty="0">
                <a:solidFill>
                  <a:srgbClr val="2D4B9B"/>
                </a:solidFill>
              </a:rPr>
              <a:t>40 / 20 km (Europa)</a:t>
            </a:r>
          </a:p>
        </p:txBody>
      </p:sp>
      <p:sp>
        <p:nvSpPr>
          <p:cNvPr id="37" name="Pfeil nach rechts 36"/>
          <p:cNvSpPr/>
          <p:nvPr/>
        </p:nvSpPr>
        <p:spPr bwMode="auto">
          <a:xfrm>
            <a:off x="4524487" y="3102554"/>
            <a:ext cx="478335" cy="364998"/>
          </a:xfrm>
          <a:prstGeom prst="rightArrow">
            <a:avLst>
              <a:gd name="adj1" fmla="val 50000"/>
              <a:gd name="adj2" fmla="val 518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a:solidFill>
                <a:srgbClr val="000000"/>
              </a:solidFill>
            </a:endParaRPr>
          </a:p>
        </p:txBody>
      </p:sp>
      <p:sp>
        <p:nvSpPr>
          <p:cNvPr id="38" name="Textfeld 37"/>
          <p:cNvSpPr txBox="1"/>
          <p:nvPr/>
        </p:nvSpPr>
        <p:spPr>
          <a:xfrm>
            <a:off x="155660" y="1933235"/>
            <a:ext cx="1362132" cy="2031325"/>
          </a:xfrm>
          <a:prstGeom prst="rect">
            <a:avLst/>
          </a:prstGeom>
          <a:noFill/>
        </p:spPr>
        <p:txBody>
          <a:bodyPr wrap="square" rtlCol="0">
            <a:spAutoFit/>
          </a:bodyPr>
          <a:lstStyle/>
          <a:p>
            <a:pPr eaLnBrk="0" fontAlgn="base" hangingPunct="0">
              <a:spcBef>
                <a:spcPct val="0"/>
              </a:spcBef>
              <a:spcAft>
                <a:spcPct val="0"/>
              </a:spcAft>
            </a:pPr>
            <a:r>
              <a:rPr lang="de-DE" sz="1400" b="1" dirty="0">
                <a:solidFill>
                  <a:srgbClr val="2D4B9B"/>
                </a:solidFill>
              </a:rPr>
              <a:t> </a:t>
            </a:r>
          </a:p>
          <a:p>
            <a:pPr eaLnBrk="0" fontAlgn="base" hangingPunct="0">
              <a:spcBef>
                <a:spcPct val="0"/>
              </a:spcBef>
              <a:spcAft>
                <a:spcPct val="0"/>
              </a:spcAft>
            </a:pPr>
            <a:endParaRPr lang="de-DE" sz="1400" b="1" dirty="0">
              <a:solidFill>
                <a:srgbClr val="000000"/>
              </a:solidFill>
            </a:endParaRPr>
          </a:p>
          <a:p>
            <a:pPr eaLnBrk="0" fontAlgn="base" hangingPunct="0">
              <a:spcBef>
                <a:spcPct val="0"/>
              </a:spcBef>
              <a:spcAft>
                <a:spcPct val="0"/>
              </a:spcAft>
            </a:pPr>
            <a:r>
              <a:rPr lang="en-US" sz="1400" b="1" i="1" dirty="0" err="1">
                <a:solidFill>
                  <a:srgbClr val="000000"/>
                </a:solidFill>
              </a:rPr>
              <a:t>Globale</a:t>
            </a:r>
            <a:r>
              <a:rPr lang="en-US" sz="1400" b="1" dirty="0">
                <a:solidFill>
                  <a:srgbClr val="000000"/>
                </a:solidFill>
              </a:rPr>
              <a:t> Ensemble </a:t>
            </a:r>
            <a:r>
              <a:rPr lang="en-US" sz="1400" b="1" dirty="0" err="1">
                <a:solidFill>
                  <a:srgbClr val="000000"/>
                </a:solidFill>
              </a:rPr>
              <a:t>Daten</a:t>
            </a:r>
            <a:r>
              <a:rPr lang="en-US" sz="1400" b="1" dirty="0">
                <a:solidFill>
                  <a:srgbClr val="000000"/>
                </a:solidFill>
              </a:rPr>
              <a:t>-</a:t>
            </a:r>
          </a:p>
          <a:p>
            <a:pPr eaLnBrk="0" fontAlgn="base" hangingPunct="0">
              <a:spcBef>
                <a:spcPct val="0"/>
              </a:spcBef>
              <a:spcAft>
                <a:spcPct val="0"/>
              </a:spcAft>
            </a:pPr>
            <a:r>
              <a:rPr lang="en-US" sz="1400" b="1" dirty="0">
                <a:solidFill>
                  <a:srgbClr val="000000"/>
                </a:solidFill>
              </a:rPr>
              <a:t>Assimilation</a:t>
            </a:r>
            <a:endParaRPr lang="en-US" sz="1400" dirty="0">
              <a:solidFill>
                <a:srgbClr val="000000"/>
              </a:solidFill>
            </a:endParaRPr>
          </a:p>
          <a:p>
            <a:pPr eaLnBrk="0" fontAlgn="base" hangingPunct="0">
              <a:spcBef>
                <a:spcPct val="0"/>
              </a:spcBef>
              <a:spcAft>
                <a:spcPct val="0"/>
              </a:spcAft>
            </a:pPr>
            <a:r>
              <a:rPr lang="en-US" sz="1400" b="1" dirty="0">
                <a:solidFill>
                  <a:srgbClr val="2D4B9B"/>
                </a:solidFill>
              </a:rPr>
              <a:t>ICON-EDA</a:t>
            </a:r>
            <a:r>
              <a:rPr lang="en-US" sz="1400" dirty="0">
                <a:solidFill>
                  <a:srgbClr val="2D4B9B"/>
                </a:solidFill>
              </a:rPr>
              <a:t> </a:t>
            </a:r>
          </a:p>
          <a:p>
            <a:pPr eaLnBrk="0" fontAlgn="base" hangingPunct="0">
              <a:spcBef>
                <a:spcPct val="0"/>
              </a:spcBef>
              <a:spcAft>
                <a:spcPct val="0"/>
              </a:spcAft>
            </a:pPr>
            <a:r>
              <a:rPr lang="en-US" sz="1400" b="1" dirty="0">
                <a:solidFill>
                  <a:srgbClr val="2D4B9B"/>
                </a:solidFill>
              </a:rPr>
              <a:t>40 Member</a:t>
            </a:r>
          </a:p>
          <a:p>
            <a:pPr eaLnBrk="0" fontAlgn="base" hangingPunct="0">
              <a:spcBef>
                <a:spcPct val="0"/>
              </a:spcBef>
              <a:spcAft>
                <a:spcPct val="0"/>
              </a:spcAft>
            </a:pPr>
            <a:r>
              <a:rPr lang="en-US" sz="1400" b="1" dirty="0">
                <a:solidFill>
                  <a:srgbClr val="2D4B9B"/>
                </a:solidFill>
              </a:rPr>
              <a:t>40/20 km</a:t>
            </a:r>
          </a:p>
        </p:txBody>
      </p:sp>
      <p:sp>
        <p:nvSpPr>
          <p:cNvPr id="41" name="Textfeld 40"/>
          <p:cNvSpPr txBox="1"/>
          <p:nvPr/>
        </p:nvSpPr>
        <p:spPr>
          <a:xfrm>
            <a:off x="5220071" y="4045301"/>
            <a:ext cx="3045023" cy="2246769"/>
          </a:xfrm>
          <a:prstGeom prst="rect">
            <a:avLst/>
          </a:prstGeom>
          <a:noFill/>
        </p:spPr>
        <p:txBody>
          <a:bodyPr wrap="square" rtlCol="0">
            <a:spAutoFit/>
          </a:bodyPr>
          <a:lstStyle/>
          <a:p>
            <a:pPr eaLnBrk="0" fontAlgn="base" hangingPunct="0">
              <a:spcBef>
                <a:spcPct val="0"/>
              </a:spcBef>
              <a:spcAft>
                <a:spcPct val="0"/>
              </a:spcAft>
            </a:pPr>
            <a:endParaRPr lang="de-DE" sz="1400" b="1" dirty="0">
              <a:solidFill>
                <a:srgbClr val="000000"/>
              </a:solidFill>
            </a:endParaRPr>
          </a:p>
          <a:p>
            <a:pPr eaLnBrk="0" fontAlgn="base" hangingPunct="0">
              <a:spcBef>
                <a:spcPct val="0"/>
              </a:spcBef>
              <a:spcAft>
                <a:spcPct val="0"/>
              </a:spcAft>
            </a:pPr>
            <a:r>
              <a:rPr lang="en-US" sz="1400" b="1" dirty="0" err="1">
                <a:solidFill>
                  <a:srgbClr val="000000"/>
                </a:solidFill>
              </a:rPr>
              <a:t>Regionales</a:t>
            </a:r>
            <a:r>
              <a:rPr lang="en-US" sz="1400" b="1" dirty="0">
                <a:solidFill>
                  <a:srgbClr val="000000"/>
                </a:solidFill>
              </a:rPr>
              <a:t> </a:t>
            </a:r>
            <a:r>
              <a:rPr lang="en-US" sz="1400" b="1" dirty="0">
                <a:solidFill>
                  <a:srgbClr val="FF0000"/>
                </a:solidFill>
              </a:rPr>
              <a:t>Ensemble</a:t>
            </a:r>
          </a:p>
          <a:p>
            <a:pPr eaLnBrk="0" fontAlgn="base" hangingPunct="0">
              <a:spcBef>
                <a:spcPct val="0"/>
              </a:spcBef>
              <a:spcAft>
                <a:spcPct val="0"/>
              </a:spcAft>
            </a:pPr>
            <a:r>
              <a:rPr lang="en-US" sz="1400" b="1" dirty="0">
                <a:solidFill>
                  <a:srgbClr val="000000"/>
                </a:solidFill>
              </a:rPr>
              <a:t>Vorhersage-System</a:t>
            </a:r>
            <a:endParaRPr lang="en-US" sz="1400" dirty="0">
              <a:solidFill>
                <a:srgbClr val="000000"/>
              </a:solidFill>
            </a:endParaRPr>
          </a:p>
          <a:p>
            <a:pPr eaLnBrk="0" fontAlgn="base" hangingPunct="0">
              <a:spcBef>
                <a:spcPct val="0"/>
              </a:spcBef>
              <a:spcAft>
                <a:spcPct val="0"/>
              </a:spcAft>
            </a:pPr>
            <a:r>
              <a:rPr lang="en-US" sz="1400" b="1" dirty="0">
                <a:solidFill>
                  <a:srgbClr val="2D4B9B"/>
                </a:solidFill>
              </a:rPr>
              <a:t>COSMO-D2-EPS</a:t>
            </a:r>
            <a:endParaRPr lang="en-US" sz="1400" dirty="0">
              <a:solidFill>
                <a:srgbClr val="2D4B9B"/>
              </a:solidFill>
            </a:endParaRPr>
          </a:p>
          <a:p>
            <a:pPr eaLnBrk="0" fontAlgn="base" hangingPunct="0">
              <a:spcBef>
                <a:spcPct val="0"/>
              </a:spcBef>
              <a:spcAft>
                <a:spcPct val="0"/>
              </a:spcAft>
            </a:pPr>
            <a:r>
              <a:rPr lang="en-US" sz="1400" b="1" dirty="0">
                <a:solidFill>
                  <a:srgbClr val="2D4B9B"/>
                </a:solidFill>
              </a:rPr>
              <a:t>20 Member</a:t>
            </a:r>
          </a:p>
          <a:p>
            <a:pPr eaLnBrk="0" fontAlgn="base" hangingPunct="0">
              <a:spcBef>
                <a:spcPct val="0"/>
              </a:spcBef>
              <a:spcAft>
                <a:spcPct val="0"/>
              </a:spcAft>
            </a:pPr>
            <a:r>
              <a:rPr lang="en-US" sz="1400" b="1" dirty="0">
                <a:solidFill>
                  <a:srgbClr val="2D4B9B"/>
                </a:solidFill>
              </a:rPr>
              <a:t>2.2 km</a:t>
            </a:r>
          </a:p>
          <a:p>
            <a:pPr eaLnBrk="0" fontAlgn="base" hangingPunct="0">
              <a:spcBef>
                <a:spcPct val="0"/>
              </a:spcBef>
              <a:spcAft>
                <a:spcPct val="0"/>
              </a:spcAft>
            </a:pPr>
            <a:endParaRPr lang="en-US" sz="1400" b="1" dirty="0">
              <a:solidFill>
                <a:srgbClr val="2D4B9B"/>
              </a:solidFill>
            </a:endParaRPr>
          </a:p>
          <a:p>
            <a:pPr eaLnBrk="0" fontAlgn="base" hangingPunct="0">
              <a:spcBef>
                <a:spcPct val="0"/>
              </a:spcBef>
              <a:spcAft>
                <a:spcPct val="0"/>
              </a:spcAft>
            </a:pPr>
            <a:endParaRPr lang="en-US" sz="1400" b="1" dirty="0">
              <a:solidFill>
                <a:srgbClr val="2D4B9B"/>
              </a:solidFill>
            </a:endParaRPr>
          </a:p>
          <a:p>
            <a:pPr eaLnBrk="0" fontAlgn="base" hangingPunct="0">
              <a:spcBef>
                <a:spcPct val="0"/>
              </a:spcBef>
              <a:spcAft>
                <a:spcPct val="0"/>
              </a:spcAft>
            </a:pPr>
            <a:r>
              <a:rPr lang="en-US" sz="1400" b="1" dirty="0">
                <a:solidFill>
                  <a:srgbClr val="2D4B9B"/>
                </a:solidFill>
              </a:rPr>
              <a:t>COSMO-D2 </a:t>
            </a:r>
            <a:r>
              <a:rPr lang="en-US" sz="1400" b="1" dirty="0" err="1">
                <a:solidFill>
                  <a:srgbClr val="FF0000"/>
                </a:solidFill>
              </a:rPr>
              <a:t>deterministisch</a:t>
            </a:r>
            <a:endParaRPr lang="en-US" sz="1400" b="1" dirty="0">
              <a:solidFill>
                <a:srgbClr val="FF0000"/>
              </a:solidFill>
            </a:endParaRPr>
          </a:p>
          <a:p>
            <a:pPr eaLnBrk="0" fontAlgn="base" hangingPunct="0">
              <a:spcBef>
                <a:spcPct val="0"/>
              </a:spcBef>
              <a:spcAft>
                <a:spcPct val="0"/>
              </a:spcAft>
            </a:pPr>
            <a:r>
              <a:rPr lang="en-US" sz="1400" b="1" dirty="0">
                <a:solidFill>
                  <a:srgbClr val="2D4B9B"/>
                </a:solidFill>
              </a:rPr>
              <a:t>2.2 km</a:t>
            </a:r>
          </a:p>
        </p:txBody>
      </p:sp>
      <p:sp>
        <p:nvSpPr>
          <p:cNvPr id="24" name="Textfeld 23"/>
          <p:cNvSpPr txBox="1"/>
          <p:nvPr/>
        </p:nvSpPr>
        <p:spPr>
          <a:xfrm>
            <a:off x="136712" y="1671191"/>
            <a:ext cx="1626976" cy="523220"/>
          </a:xfrm>
          <a:prstGeom prst="rect">
            <a:avLst/>
          </a:prstGeom>
          <a:noFill/>
        </p:spPr>
        <p:txBody>
          <a:bodyPr wrap="square" rtlCol="0">
            <a:spAutoFit/>
          </a:bodyPr>
          <a:lstStyle/>
          <a:p>
            <a:pPr eaLnBrk="0" fontAlgn="base" hangingPunct="0">
              <a:spcBef>
                <a:spcPct val="0"/>
              </a:spcBef>
              <a:spcAft>
                <a:spcPct val="0"/>
              </a:spcAft>
            </a:pPr>
            <a:r>
              <a:rPr lang="de-DE" sz="1400" b="1" dirty="0" err="1">
                <a:solidFill>
                  <a:srgbClr val="000000"/>
                </a:solidFill>
              </a:rPr>
              <a:t>EnVAR</a:t>
            </a:r>
            <a:r>
              <a:rPr lang="de-DE" sz="1400" b="1" dirty="0">
                <a:solidFill>
                  <a:srgbClr val="000000"/>
                </a:solidFill>
              </a:rPr>
              <a:t> Hybrides DA-System</a:t>
            </a:r>
          </a:p>
        </p:txBody>
      </p:sp>
      <p:sp>
        <p:nvSpPr>
          <p:cNvPr id="32" name="Pfeil nach rechts 31"/>
          <p:cNvSpPr/>
          <p:nvPr/>
        </p:nvSpPr>
        <p:spPr bwMode="auto">
          <a:xfrm>
            <a:off x="4438043" y="1821640"/>
            <a:ext cx="478335" cy="182499"/>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a:solidFill>
                <a:srgbClr val="000000"/>
              </a:solidFill>
            </a:endParaRPr>
          </a:p>
        </p:txBody>
      </p:sp>
      <p:sp>
        <p:nvSpPr>
          <p:cNvPr id="33" name="Pfeil nach rechts 32"/>
          <p:cNvSpPr/>
          <p:nvPr/>
        </p:nvSpPr>
        <p:spPr bwMode="auto">
          <a:xfrm>
            <a:off x="4438042" y="5949280"/>
            <a:ext cx="478335" cy="182499"/>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a:solidFill>
                <a:srgbClr val="000000"/>
              </a:solidFill>
            </a:endParaRPr>
          </a:p>
        </p:txBody>
      </p:sp>
      <p:sp>
        <p:nvSpPr>
          <p:cNvPr id="44" name="Text Box 34"/>
          <p:cNvSpPr txBox="1">
            <a:spLocks noChangeArrowheads="1"/>
          </p:cNvSpPr>
          <p:nvPr/>
        </p:nvSpPr>
        <p:spPr bwMode="auto">
          <a:xfrm>
            <a:off x="7164288" y="5108616"/>
            <a:ext cx="1452984" cy="584775"/>
          </a:xfrm>
          <a:prstGeom prst="rect">
            <a:avLst/>
          </a:prstGeom>
          <a:solidFill>
            <a:srgbClr val="FFFF00">
              <a:alpha val="24000"/>
            </a:srgbClr>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de-DE" altLang="de-DE" sz="1600" dirty="0" smtClean="0">
                <a:solidFill>
                  <a:srgbClr val="000000"/>
                </a:solidFill>
              </a:rPr>
              <a:t>Physik- Störungen</a:t>
            </a:r>
            <a:endParaRPr lang="de-DE" altLang="de-DE" sz="1600" dirty="0">
              <a:solidFill>
                <a:srgbClr val="000000"/>
              </a:solidFill>
            </a:endParaRPr>
          </a:p>
        </p:txBody>
      </p:sp>
      <p:pic>
        <p:nvPicPr>
          <p:cNvPr id="5122" name="Picture 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219131" y="1469989"/>
            <a:ext cx="881261" cy="875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Gerade Verbindung 3"/>
          <p:cNvCxnSpPr/>
          <p:nvPr/>
        </p:nvCxnSpPr>
        <p:spPr bwMode="auto">
          <a:xfrm>
            <a:off x="136712" y="3989210"/>
            <a:ext cx="8971792" cy="25379"/>
          </a:xfrm>
          <a:prstGeom prst="line">
            <a:avLst/>
          </a:prstGeom>
          <a:solidFill>
            <a:schemeClr val="accent1"/>
          </a:solidFill>
          <a:ln w="2857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Pfeil nach rechts 44"/>
          <p:cNvSpPr/>
          <p:nvPr/>
        </p:nvSpPr>
        <p:spPr bwMode="auto">
          <a:xfrm rot="5400000">
            <a:off x="5498345" y="3839065"/>
            <a:ext cx="478618" cy="28803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a:solidFill>
                <a:srgbClr val="000000"/>
              </a:solidFill>
            </a:endParaRPr>
          </a:p>
        </p:txBody>
      </p:sp>
      <p:sp>
        <p:nvSpPr>
          <p:cNvPr id="5" name="Textfeld 4"/>
          <p:cNvSpPr txBox="1"/>
          <p:nvPr/>
        </p:nvSpPr>
        <p:spPr>
          <a:xfrm>
            <a:off x="8622986" y="1761350"/>
            <a:ext cx="452047" cy="2531746"/>
          </a:xfrm>
          <a:prstGeom prst="rect">
            <a:avLst/>
          </a:prstGeom>
          <a:noFill/>
        </p:spPr>
        <p:txBody>
          <a:bodyPr vert="wordArtVert" wrap="square" rtlCol="0">
            <a:spAutoFit/>
          </a:bodyPr>
          <a:lstStyle/>
          <a:p>
            <a:pPr eaLnBrk="0" fontAlgn="base" hangingPunct="0">
              <a:spcBef>
                <a:spcPct val="0"/>
              </a:spcBef>
              <a:spcAft>
                <a:spcPct val="0"/>
              </a:spcAft>
            </a:pPr>
            <a:r>
              <a:rPr lang="de-DE" sz="1600" b="1" dirty="0">
                <a:solidFill>
                  <a:srgbClr val="000000"/>
                </a:solidFill>
              </a:rPr>
              <a:t>GLOBAL</a:t>
            </a:r>
          </a:p>
        </p:txBody>
      </p:sp>
      <p:sp>
        <p:nvSpPr>
          <p:cNvPr id="6" name="Rechteck 5"/>
          <p:cNvSpPr/>
          <p:nvPr/>
        </p:nvSpPr>
        <p:spPr>
          <a:xfrm>
            <a:off x="8638356" y="4130898"/>
            <a:ext cx="452047" cy="2231380"/>
          </a:xfrm>
          <a:prstGeom prst="rect">
            <a:avLst/>
          </a:prstGeom>
        </p:spPr>
        <p:txBody>
          <a:bodyPr vert="wordArtVert" wrap="none">
            <a:spAutoFit/>
          </a:bodyPr>
          <a:lstStyle/>
          <a:p>
            <a:pPr eaLnBrk="0" fontAlgn="base" hangingPunct="0">
              <a:spcBef>
                <a:spcPct val="0"/>
              </a:spcBef>
              <a:spcAft>
                <a:spcPct val="0"/>
              </a:spcAft>
            </a:pPr>
            <a:r>
              <a:rPr lang="de-DE" sz="1600" b="1" dirty="0">
                <a:solidFill>
                  <a:srgbClr val="000000"/>
                </a:solidFill>
              </a:rPr>
              <a:t>REGIONAL</a:t>
            </a:r>
          </a:p>
        </p:txBody>
      </p:sp>
      <p:pic>
        <p:nvPicPr>
          <p:cNvPr id="1638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944" r="17543"/>
          <a:stretch/>
        </p:blipFill>
        <p:spPr bwMode="auto">
          <a:xfrm>
            <a:off x="7736046" y="5699357"/>
            <a:ext cx="493987" cy="64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9131" y="4462504"/>
            <a:ext cx="49371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94052" y="4395942"/>
            <a:ext cx="49371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70777" y="4315308"/>
            <a:ext cx="49371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49694" y="4240300"/>
            <a:ext cx="49371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5702" y="4142414"/>
            <a:ext cx="49371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7725888"/>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8180" y="1468360"/>
            <a:ext cx="7974260" cy="419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bwMode="auto">
          <a:xfrm>
            <a:off x="323528" y="1072696"/>
            <a:ext cx="8424936" cy="49244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 name="Textfeld 3"/>
          <p:cNvSpPr txBox="1"/>
          <p:nvPr/>
        </p:nvSpPr>
        <p:spPr>
          <a:xfrm>
            <a:off x="252536" y="347260"/>
            <a:ext cx="9144000" cy="430887"/>
          </a:xfrm>
          <a:prstGeom prst="rect">
            <a:avLst/>
          </a:prstGeom>
          <a:noFill/>
        </p:spPr>
        <p:txBody>
          <a:bodyPr wrap="square" rtlCol="0">
            <a:spAutoFit/>
          </a:bodyPr>
          <a:lstStyle/>
          <a:p>
            <a:r>
              <a:rPr lang="de-DE" sz="2200" b="1" dirty="0" smtClean="0">
                <a:solidFill>
                  <a:schemeClr val="tx2"/>
                </a:solidFill>
              </a:rPr>
              <a:t>NWV Datenproduktion beim DWD (</a:t>
            </a:r>
            <a:r>
              <a:rPr lang="de-DE" sz="2200" b="1" dirty="0" err="1" smtClean="0">
                <a:solidFill>
                  <a:schemeClr val="tx2"/>
                </a:solidFill>
              </a:rPr>
              <a:t>TByte</a:t>
            </a:r>
            <a:r>
              <a:rPr lang="de-DE" sz="2200" b="1" dirty="0" smtClean="0">
                <a:solidFill>
                  <a:schemeClr val="tx2"/>
                </a:solidFill>
              </a:rPr>
              <a:t>/Tag)</a:t>
            </a:r>
            <a:endParaRPr lang="de-DE" sz="2200" b="1" dirty="0">
              <a:solidFill>
                <a:schemeClr val="tx2"/>
              </a:solidFill>
            </a:endParaRPr>
          </a:p>
        </p:txBody>
      </p:sp>
      <p:sp>
        <p:nvSpPr>
          <p:cNvPr id="5" name="Textfeld 4"/>
          <p:cNvSpPr txBox="1"/>
          <p:nvPr/>
        </p:nvSpPr>
        <p:spPr>
          <a:xfrm>
            <a:off x="558180" y="1168107"/>
            <a:ext cx="2232248" cy="615553"/>
          </a:xfrm>
          <a:prstGeom prst="rect">
            <a:avLst/>
          </a:prstGeom>
          <a:noFill/>
        </p:spPr>
        <p:txBody>
          <a:bodyPr wrap="square" rtlCol="0">
            <a:spAutoFit/>
          </a:bodyPr>
          <a:lstStyle/>
          <a:p>
            <a:pPr algn="ctr"/>
            <a:r>
              <a:rPr lang="de-DE" b="1" dirty="0" smtClean="0">
                <a:solidFill>
                  <a:prstClr val="black"/>
                </a:solidFill>
              </a:rPr>
              <a:t>Gesamtproduktion</a:t>
            </a:r>
          </a:p>
          <a:p>
            <a:pPr algn="ctr"/>
            <a:r>
              <a:rPr lang="de-DE" sz="1600" b="1" dirty="0" smtClean="0">
                <a:solidFill>
                  <a:srgbClr val="FF0000"/>
                </a:solidFill>
              </a:rPr>
              <a:t>18 </a:t>
            </a:r>
            <a:r>
              <a:rPr lang="de-DE" sz="1600" b="1" dirty="0" err="1" smtClean="0">
                <a:solidFill>
                  <a:srgbClr val="FF0000"/>
                </a:solidFill>
              </a:rPr>
              <a:t>TByte</a:t>
            </a:r>
            <a:r>
              <a:rPr lang="de-DE" sz="1600" b="1" dirty="0" smtClean="0">
                <a:solidFill>
                  <a:srgbClr val="FF0000"/>
                </a:solidFill>
              </a:rPr>
              <a:t> / Tag</a:t>
            </a:r>
          </a:p>
        </p:txBody>
      </p:sp>
      <p:sp>
        <p:nvSpPr>
          <p:cNvPr id="6" name="Rechteck 5"/>
          <p:cNvSpPr/>
          <p:nvPr/>
        </p:nvSpPr>
        <p:spPr>
          <a:xfrm>
            <a:off x="148448" y="5867980"/>
            <a:ext cx="8856984" cy="338554"/>
          </a:xfrm>
          <a:prstGeom prst="rect">
            <a:avLst/>
          </a:prstGeom>
        </p:spPr>
        <p:txBody>
          <a:bodyPr wrap="square">
            <a:spAutoFit/>
          </a:bodyPr>
          <a:lstStyle/>
          <a:p>
            <a:pPr algn="ctr"/>
            <a:r>
              <a:rPr lang="de-DE" sz="1600" b="1" dirty="0" smtClean="0">
                <a:latin typeface="Arial" panose="020B0604020202020204" pitchFamily="34" charset="0"/>
                <a:cs typeface="Arial" panose="020B0604020202020204" pitchFamily="34" charset="0"/>
              </a:rPr>
              <a:t>Kostenfreie Versorgung </a:t>
            </a:r>
            <a:r>
              <a:rPr lang="de-DE" sz="1600" b="1" dirty="0">
                <a:latin typeface="Arial" panose="020B0604020202020204" pitchFamily="34" charset="0"/>
                <a:cs typeface="Arial" panose="020B0604020202020204" pitchFamily="34" charset="0"/>
              </a:rPr>
              <a:t>mit DWD-</a:t>
            </a:r>
            <a:r>
              <a:rPr lang="de-DE" sz="1600" b="1" dirty="0" err="1">
                <a:latin typeface="Arial" panose="020B0604020202020204" pitchFamily="34" charset="0"/>
                <a:cs typeface="Arial" panose="020B0604020202020204" pitchFamily="34" charset="0"/>
              </a:rPr>
              <a:t>Geodaten</a:t>
            </a:r>
            <a:r>
              <a:rPr lang="de-DE" sz="1600" b="1" dirty="0">
                <a:latin typeface="Arial" panose="020B0604020202020204" pitchFamily="34" charset="0"/>
                <a:cs typeface="Arial" panose="020B0604020202020204" pitchFamily="34" charset="0"/>
              </a:rPr>
              <a:t> über </a:t>
            </a:r>
            <a:r>
              <a:rPr lang="de-DE" sz="1600" b="1" dirty="0" smtClean="0">
                <a:solidFill>
                  <a:srgbClr val="FF0000"/>
                </a:solidFill>
                <a:latin typeface="Arial" panose="020B0604020202020204" pitchFamily="34" charset="0"/>
                <a:cs typeface="Arial" panose="020B0604020202020204" pitchFamily="34" charset="0"/>
              </a:rPr>
              <a:t>https</a:t>
            </a:r>
            <a:r>
              <a:rPr lang="de-DE" sz="1600" b="1" dirty="0">
                <a:solidFill>
                  <a:srgbClr val="FF0000"/>
                </a:solidFill>
                <a:latin typeface="Arial" panose="020B0604020202020204" pitchFamily="34" charset="0"/>
                <a:cs typeface="Arial" panose="020B0604020202020204" pitchFamily="34" charset="0"/>
              </a:rPr>
              <a:t>://opendata.dwd.de</a:t>
            </a:r>
          </a:p>
        </p:txBody>
      </p:sp>
      <p:sp>
        <p:nvSpPr>
          <p:cNvPr id="7" name="Textfeld 6"/>
          <p:cNvSpPr txBox="1"/>
          <p:nvPr/>
        </p:nvSpPr>
        <p:spPr>
          <a:xfrm>
            <a:off x="5814764" y="1168107"/>
            <a:ext cx="2717676" cy="984885"/>
          </a:xfrm>
          <a:prstGeom prst="rect">
            <a:avLst/>
          </a:prstGeom>
          <a:noFill/>
        </p:spPr>
        <p:txBody>
          <a:bodyPr wrap="square" rtlCol="0">
            <a:spAutoFit/>
          </a:bodyPr>
          <a:lstStyle/>
          <a:p>
            <a:r>
              <a:rPr lang="de-DE" b="1" dirty="0" smtClean="0">
                <a:solidFill>
                  <a:prstClr val="black"/>
                </a:solidFill>
              </a:rPr>
              <a:t>Archivierung:</a:t>
            </a:r>
          </a:p>
          <a:p>
            <a:endParaRPr lang="de-DE" sz="800" b="1" dirty="0" smtClean="0">
              <a:solidFill>
                <a:prstClr val="black"/>
              </a:solidFill>
            </a:endParaRPr>
          </a:p>
          <a:p>
            <a:r>
              <a:rPr lang="de-DE" sz="1600" b="1" dirty="0" smtClean="0"/>
              <a:t>Analysen:</a:t>
            </a:r>
            <a:r>
              <a:rPr lang="de-DE" sz="1600" b="1" dirty="0" smtClean="0">
                <a:solidFill>
                  <a:srgbClr val="FF0000"/>
                </a:solidFill>
              </a:rPr>
              <a:t> dauerhaft</a:t>
            </a:r>
          </a:p>
          <a:p>
            <a:r>
              <a:rPr lang="de-DE" sz="1600" b="1" dirty="0" smtClean="0"/>
              <a:t>Vorhersagen: </a:t>
            </a:r>
            <a:r>
              <a:rPr lang="de-DE" sz="1600" b="1" dirty="0" smtClean="0">
                <a:solidFill>
                  <a:srgbClr val="FF0000"/>
                </a:solidFill>
              </a:rPr>
              <a:t>15 Monate</a:t>
            </a:r>
          </a:p>
        </p:txBody>
      </p:sp>
    </p:spTree>
    <p:extLst>
      <p:ext uri="{BB962C8B-B14F-4D97-AF65-F5344CB8AC3E}">
        <p14:creationId xmlns:p14="http://schemas.microsoft.com/office/powerpoint/2010/main" val="198196777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3"/>
          <p:cNvSpPr>
            <a:spLocks noGrp="1" noChangeArrowheads="1"/>
          </p:cNvSpPr>
          <p:nvPr>
            <p:ph idx="1"/>
          </p:nvPr>
        </p:nvSpPr>
        <p:spPr>
          <a:xfrm>
            <a:off x="490949" y="1196752"/>
            <a:ext cx="8145303" cy="5112568"/>
          </a:xfrm>
        </p:spPr>
        <p:txBody>
          <a:bodyPr/>
          <a:lstStyle/>
          <a:p>
            <a:pPr eaLnBrk="1" hangingPunct="1">
              <a:spcAft>
                <a:spcPts val="600"/>
              </a:spcAft>
              <a:buClr>
                <a:srgbClr val="008000"/>
              </a:buClr>
            </a:pPr>
            <a:r>
              <a:rPr lang="de-DE" b="1" dirty="0" err="1" smtClean="0"/>
              <a:t>Introduction</a:t>
            </a:r>
            <a:r>
              <a:rPr lang="de-DE" b="1" dirty="0" smtClean="0"/>
              <a:t/>
            </a:r>
            <a:br>
              <a:rPr lang="de-DE" b="1" dirty="0" smtClean="0"/>
            </a:br>
            <a:r>
              <a:rPr lang="de-DE" sz="1600" dirty="0" err="1" smtClean="0"/>
              <a:t>key</a:t>
            </a:r>
            <a:r>
              <a:rPr lang="de-DE" sz="1600" dirty="0" smtClean="0"/>
              <a:t> </a:t>
            </a:r>
            <a:r>
              <a:rPr lang="de-DE" sz="1600" dirty="0" err="1" smtClean="0"/>
              <a:t>customers</a:t>
            </a:r>
            <a:r>
              <a:rPr lang="de-DE" sz="1600" dirty="0" smtClean="0"/>
              <a:t>, </a:t>
            </a:r>
            <a:r>
              <a:rPr lang="de-DE" sz="1600" i="1" dirty="0" err="1"/>
              <a:t>b</a:t>
            </a:r>
            <a:r>
              <a:rPr lang="de-DE" sz="1600" i="1" dirty="0" err="1" smtClean="0"/>
              <a:t>asic</a:t>
            </a:r>
            <a:r>
              <a:rPr lang="de-DE" sz="1600" i="1" dirty="0" smtClean="0"/>
              <a:t> </a:t>
            </a:r>
            <a:r>
              <a:rPr lang="de-DE" sz="1600" i="1" dirty="0" err="1" smtClean="0"/>
              <a:t>idea</a:t>
            </a:r>
            <a:r>
              <a:rPr lang="de-DE" sz="1600" i="1" dirty="0" smtClean="0"/>
              <a:t> </a:t>
            </a:r>
            <a:r>
              <a:rPr lang="de-DE" sz="1600" i="1" dirty="0" err="1" smtClean="0"/>
              <a:t>of</a:t>
            </a:r>
            <a:r>
              <a:rPr lang="de-DE" sz="1600" i="1" dirty="0" smtClean="0"/>
              <a:t> NWP, </a:t>
            </a:r>
            <a:r>
              <a:rPr lang="de-DE" sz="1600" i="1" dirty="0" err="1" smtClean="0"/>
              <a:t>process</a:t>
            </a:r>
            <a:r>
              <a:rPr lang="de-DE" sz="1600" i="1" dirty="0" smtClean="0"/>
              <a:t> </a:t>
            </a:r>
            <a:r>
              <a:rPr lang="de-DE" sz="1600" i="1" dirty="0" err="1" smtClean="0"/>
              <a:t>chain</a:t>
            </a:r>
            <a:endParaRPr lang="de-DE" sz="1600" i="1" dirty="0" smtClean="0"/>
          </a:p>
          <a:p>
            <a:pPr eaLnBrk="1" hangingPunct="1">
              <a:spcBef>
                <a:spcPts val="1800"/>
              </a:spcBef>
              <a:spcAft>
                <a:spcPts val="600"/>
              </a:spcAft>
            </a:pPr>
            <a:r>
              <a:rPr lang="de-DE" b="1" dirty="0" err="1" smtClean="0"/>
              <a:t>What</a:t>
            </a:r>
            <a:r>
              <a:rPr lang="de-DE" b="1" dirty="0" smtClean="0"/>
              <a:t> </a:t>
            </a:r>
            <a:r>
              <a:rPr lang="de-DE" b="1" dirty="0" err="1" smtClean="0"/>
              <a:t>makes</a:t>
            </a:r>
            <a:r>
              <a:rPr lang="de-DE" b="1" dirty="0" smtClean="0"/>
              <a:t> NWP a </a:t>
            </a:r>
            <a:r>
              <a:rPr lang="de-DE" b="1" dirty="0" err="1" smtClean="0"/>
              <a:t>rather</a:t>
            </a:r>
            <a:r>
              <a:rPr lang="de-DE" b="1" dirty="0" smtClean="0"/>
              <a:t> </a:t>
            </a:r>
            <a:r>
              <a:rPr lang="de-DE" b="1" dirty="0" err="1" smtClean="0"/>
              <a:t>difficult</a:t>
            </a:r>
            <a:r>
              <a:rPr lang="de-DE" b="1" dirty="0" smtClean="0"/>
              <a:t> </a:t>
            </a:r>
            <a:r>
              <a:rPr lang="de-DE" b="1" dirty="0" err="1" smtClean="0"/>
              <a:t>task</a:t>
            </a:r>
            <a:r>
              <a:rPr lang="de-DE" b="1" dirty="0" smtClean="0"/>
              <a:t>?</a:t>
            </a:r>
            <a:br>
              <a:rPr lang="de-DE" b="1" dirty="0" smtClean="0"/>
            </a:br>
            <a:r>
              <a:rPr lang="de-DE" sz="1600" dirty="0" smtClean="0"/>
              <a:t>The </a:t>
            </a:r>
            <a:r>
              <a:rPr lang="de-DE" sz="1600" dirty="0" err="1" smtClean="0"/>
              <a:t>multiscale</a:t>
            </a:r>
            <a:r>
              <a:rPr lang="de-DE" sz="1600" dirty="0" smtClean="0"/>
              <a:t> </a:t>
            </a:r>
            <a:r>
              <a:rPr lang="de-DE" sz="1600" dirty="0" err="1" smtClean="0"/>
              <a:t>nature</a:t>
            </a:r>
            <a:r>
              <a:rPr lang="de-DE" sz="1600" dirty="0" smtClean="0"/>
              <a:t> </a:t>
            </a:r>
            <a:r>
              <a:rPr lang="de-DE" sz="1600" dirty="0" err="1" smtClean="0"/>
              <a:t>of</a:t>
            </a:r>
            <a:r>
              <a:rPr lang="de-DE" sz="1600" dirty="0" smtClean="0"/>
              <a:t> </a:t>
            </a:r>
            <a:r>
              <a:rPr lang="de-DE" sz="1600" dirty="0" err="1" smtClean="0"/>
              <a:t>atmospheric</a:t>
            </a:r>
            <a:r>
              <a:rPr lang="de-DE" sz="1600" dirty="0" smtClean="0"/>
              <a:t> </a:t>
            </a:r>
            <a:r>
              <a:rPr lang="de-DE" sz="1600" dirty="0" err="1" smtClean="0"/>
              <a:t>flows</a:t>
            </a:r>
            <a:r>
              <a:rPr lang="de-DE" sz="1600" i="1" dirty="0" smtClean="0"/>
              <a:t> </a:t>
            </a:r>
          </a:p>
          <a:p>
            <a:pPr eaLnBrk="1" hangingPunct="1">
              <a:spcAft>
                <a:spcPts val="600"/>
              </a:spcAft>
            </a:pPr>
            <a:r>
              <a:rPr lang="de-DE" b="1" dirty="0" err="1" smtClean="0"/>
              <a:t>DWD‘s</a:t>
            </a:r>
            <a:r>
              <a:rPr lang="de-DE" b="1" dirty="0" smtClean="0"/>
              <a:t> operational NWP </a:t>
            </a:r>
            <a:r>
              <a:rPr lang="de-DE" b="1" dirty="0" err="1" smtClean="0"/>
              <a:t>system</a:t>
            </a:r>
            <a:r>
              <a:rPr lang="de-DE" b="1" dirty="0" smtClean="0"/>
              <a:t> in a </a:t>
            </a:r>
            <a:r>
              <a:rPr lang="de-DE" b="1" dirty="0" err="1" smtClean="0"/>
              <a:t>nutshell</a:t>
            </a:r>
            <a:r>
              <a:rPr lang="de-DE" b="1" dirty="0" smtClean="0"/>
              <a:t/>
            </a:r>
            <a:br>
              <a:rPr lang="de-DE" b="1" dirty="0" smtClean="0"/>
            </a:br>
            <a:r>
              <a:rPr lang="de-DE" sz="1600" i="1" dirty="0" smtClean="0"/>
              <a:t>ICON, COSMO</a:t>
            </a:r>
          </a:p>
          <a:p>
            <a:pPr eaLnBrk="1" hangingPunct="1">
              <a:spcAft>
                <a:spcPts val="600"/>
              </a:spcAft>
            </a:pPr>
            <a:r>
              <a:rPr lang="de-DE" b="1" dirty="0" err="1" smtClean="0"/>
              <a:t>Ingredients</a:t>
            </a:r>
            <a:r>
              <a:rPr lang="de-DE" b="1" dirty="0" smtClean="0"/>
              <a:t> </a:t>
            </a:r>
            <a:r>
              <a:rPr lang="de-DE" b="1" dirty="0" err="1" smtClean="0"/>
              <a:t>of</a:t>
            </a:r>
            <a:r>
              <a:rPr lang="de-DE" b="1" dirty="0" smtClean="0"/>
              <a:t> a global </a:t>
            </a:r>
            <a:r>
              <a:rPr lang="de-DE" b="1" dirty="0" err="1" smtClean="0"/>
              <a:t>atmosphere</a:t>
            </a:r>
            <a:r>
              <a:rPr lang="de-DE" b="1" dirty="0" smtClean="0"/>
              <a:t> </a:t>
            </a:r>
            <a:r>
              <a:rPr lang="de-DE" b="1" dirty="0" err="1" smtClean="0"/>
              <a:t>model</a:t>
            </a:r>
            <a:r>
              <a:rPr lang="de-DE" b="1" dirty="0" smtClean="0"/>
              <a:t/>
            </a:r>
            <a:br>
              <a:rPr lang="de-DE" b="1" dirty="0" smtClean="0"/>
            </a:br>
            <a:r>
              <a:rPr lang="de-DE" sz="1600" dirty="0" err="1" smtClean="0"/>
              <a:t>governing</a:t>
            </a:r>
            <a:r>
              <a:rPr lang="de-DE" sz="1600" dirty="0" smtClean="0"/>
              <a:t> </a:t>
            </a:r>
            <a:r>
              <a:rPr lang="de-DE" sz="1600" dirty="0" err="1" smtClean="0"/>
              <a:t>equations</a:t>
            </a:r>
            <a:r>
              <a:rPr lang="de-DE" sz="1600" dirty="0" smtClean="0"/>
              <a:t>, </a:t>
            </a:r>
            <a:r>
              <a:rPr lang="de-DE" sz="1600" dirty="0" err="1" smtClean="0"/>
              <a:t>grid</a:t>
            </a:r>
            <a:r>
              <a:rPr lang="de-DE" sz="1600" dirty="0" smtClean="0"/>
              <a:t>, </a:t>
            </a:r>
            <a:r>
              <a:rPr lang="de-DE" sz="1600" dirty="0" err="1" smtClean="0"/>
              <a:t>parameterizations</a:t>
            </a:r>
            <a:endParaRPr lang="de-DE" sz="1600" dirty="0" smtClean="0"/>
          </a:p>
          <a:p>
            <a:pPr eaLnBrk="1" hangingPunct="1">
              <a:spcBef>
                <a:spcPts val="1800"/>
              </a:spcBef>
              <a:spcAft>
                <a:spcPts val="600"/>
              </a:spcAft>
            </a:pPr>
            <a:r>
              <a:rPr lang="de-DE" b="1" dirty="0" err="1" smtClean="0"/>
              <a:t>Numerical</a:t>
            </a:r>
            <a:r>
              <a:rPr lang="de-DE" b="1" dirty="0" smtClean="0"/>
              <a:t> </a:t>
            </a:r>
            <a:r>
              <a:rPr lang="de-DE" b="1" dirty="0" err="1" smtClean="0"/>
              <a:t>weather</a:t>
            </a:r>
            <a:r>
              <a:rPr lang="de-DE" b="1" dirty="0" smtClean="0"/>
              <a:t> </a:t>
            </a:r>
            <a:r>
              <a:rPr lang="de-DE" b="1" dirty="0" err="1" smtClean="0"/>
              <a:t>prediction</a:t>
            </a:r>
            <a:r>
              <a:rPr lang="de-DE" b="1" dirty="0" smtClean="0"/>
              <a:t> </a:t>
            </a:r>
            <a:r>
              <a:rPr lang="de-DE" b="1" dirty="0" err="1" smtClean="0"/>
              <a:t>then</a:t>
            </a:r>
            <a:r>
              <a:rPr lang="de-DE" b="1" dirty="0" smtClean="0"/>
              <a:t> </a:t>
            </a:r>
            <a:r>
              <a:rPr lang="de-DE" b="1" dirty="0" err="1" smtClean="0"/>
              <a:t>and</a:t>
            </a:r>
            <a:r>
              <a:rPr lang="de-DE" b="1" dirty="0" smtClean="0"/>
              <a:t> </a:t>
            </a:r>
            <a:r>
              <a:rPr lang="de-DE" b="1" dirty="0" err="1" smtClean="0"/>
              <a:t>now</a:t>
            </a:r>
            <a:r>
              <a:rPr lang="de-DE" b="1" dirty="0" smtClean="0"/>
              <a:t/>
            </a:r>
            <a:br>
              <a:rPr lang="de-DE" b="1" dirty="0" smtClean="0"/>
            </a:br>
            <a:r>
              <a:rPr lang="de-DE" sz="1600" dirty="0" err="1" smtClean="0"/>
              <a:t>forecast</a:t>
            </a:r>
            <a:r>
              <a:rPr lang="de-DE" sz="1600" dirty="0" smtClean="0"/>
              <a:t> </a:t>
            </a:r>
            <a:r>
              <a:rPr lang="de-DE" sz="1600" dirty="0" err="1" smtClean="0"/>
              <a:t>quality</a:t>
            </a:r>
            <a:r>
              <a:rPr lang="de-DE" sz="1600" dirty="0" smtClean="0"/>
              <a:t>, </a:t>
            </a:r>
            <a:r>
              <a:rPr lang="de-DE" sz="1600" dirty="0" err="1" smtClean="0"/>
              <a:t>trends</a:t>
            </a:r>
            <a:endParaRPr lang="de-DE" sz="1600" dirty="0" smtClean="0"/>
          </a:p>
          <a:p>
            <a:pPr eaLnBrk="1" hangingPunct="1">
              <a:spcBef>
                <a:spcPts val="1800"/>
              </a:spcBef>
              <a:spcAft>
                <a:spcPts val="600"/>
              </a:spcAft>
              <a:buClr>
                <a:srgbClr val="CC9900"/>
              </a:buClr>
            </a:pPr>
            <a:r>
              <a:rPr lang="de-DE" b="1" dirty="0" err="1" smtClean="0"/>
              <a:t>Applications</a:t>
            </a:r>
            <a:endParaRPr lang="de-DE" sz="1600" i="1" dirty="0" smtClean="0"/>
          </a:p>
          <a:p>
            <a:pPr eaLnBrk="1" hangingPunct="1"/>
            <a:endParaRPr lang="de-DE" sz="1600" i="1" dirty="0" smtClean="0"/>
          </a:p>
          <a:p>
            <a:pPr eaLnBrk="1" hangingPunct="1"/>
            <a:endParaRPr lang="de-DE" i="1" dirty="0" smtClean="0"/>
          </a:p>
          <a:p>
            <a:pPr eaLnBrk="1" hangingPunct="1"/>
            <a:endParaRPr lang="de-DE" i="1" dirty="0" smtClean="0"/>
          </a:p>
          <a:p>
            <a:pPr eaLnBrk="1" hangingPunct="1"/>
            <a:endParaRPr lang="de-DE" altLang="de-DE" dirty="0" smtClean="0"/>
          </a:p>
          <a:p>
            <a:pPr>
              <a:buFont typeface="Wingdings" panose="05000000000000000000" pitchFamily="2" charset="2"/>
              <a:buChar char="§"/>
            </a:pPr>
            <a:endParaRPr lang="de-DE" i="1" dirty="0" smtClean="0"/>
          </a:p>
          <a:p>
            <a:pPr eaLnBrk="1" hangingPunct="1"/>
            <a:endParaRPr lang="de-DE" altLang="de-DE" dirty="0" smtClean="0"/>
          </a:p>
          <a:p>
            <a:pPr eaLnBrk="1" hangingPunct="1"/>
            <a:endParaRPr lang="de-DE" altLang="de-DE" dirty="0" smtClean="0"/>
          </a:p>
        </p:txBody>
      </p:sp>
      <p:sp>
        <p:nvSpPr>
          <p:cNvPr id="7" name="Rectangle 2"/>
          <p:cNvSpPr txBox="1">
            <a:spLocks noChangeArrowheads="1"/>
          </p:cNvSpPr>
          <p:nvPr/>
        </p:nvSpPr>
        <p:spPr bwMode="auto">
          <a:xfrm>
            <a:off x="539552" y="404664"/>
            <a:ext cx="4176712"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2500" b="1" i="0" u="none" strike="noStrike" kern="0" cap="none" spc="0" normalizeH="0" baseline="0" noProof="0" dirty="0" smtClean="0">
                <a:ln>
                  <a:noFill/>
                </a:ln>
                <a:solidFill>
                  <a:schemeClr val="tx2"/>
                </a:solidFill>
                <a:effectLst/>
                <a:uLnTx/>
                <a:uFillTx/>
                <a:latin typeface="+mj-lt"/>
                <a:ea typeface="+mj-ea"/>
                <a:cs typeface="+mj-cs"/>
              </a:rPr>
              <a:t>Outline</a:t>
            </a:r>
          </a:p>
        </p:txBody>
      </p:sp>
    </p:spTree>
    <p:extLst>
      <p:ext uri="{BB962C8B-B14F-4D97-AF65-F5344CB8AC3E}">
        <p14:creationId xmlns:p14="http://schemas.microsoft.com/office/powerpoint/2010/main" val="143507415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Grafik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3556000"/>
            <a:ext cx="2376487"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4"/>
          <p:cNvSpPr>
            <a:spLocks noChangeArrowheads="1"/>
          </p:cNvSpPr>
          <p:nvPr/>
        </p:nvSpPr>
        <p:spPr bwMode="auto">
          <a:xfrm>
            <a:off x="395288" y="3556000"/>
            <a:ext cx="5616575" cy="8985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0" anchor="ctr"/>
          <a:lstStyle>
            <a:lvl1pPr>
              <a:spcBef>
                <a:spcPct val="40000"/>
              </a:spcBef>
              <a:buClr>
                <a:schemeClr val="tx2"/>
              </a:buClr>
              <a:buSzPct val="95000"/>
              <a:buFont typeface="Wingdings" pitchFamily="2" charset="2"/>
              <a:buChar char="è"/>
              <a:defRPr>
                <a:solidFill>
                  <a:schemeClr val="tx1"/>
                </a:solidFill>
                <a:latin typeface="Arial" charset="0"/>
              </a:defRPr>
            </a:lvl1pPr>
            <a:lvl2pPr marL="742950" indent="-285750">
              <a:spcBef>
                <a:spcPct val="40000"/>
              </a:spcBef>
              <a:buClr>
                <a:schemeClr val="tx2"/>
              </a:buClr>
              <a:buSzPct val="95000"/>
              <a:buFont typeface="Wingdings" pitchFamily="2" charset="2"/>
              <a:buChar char="è"/>
              <a:defRPr>
                <a:solidFill>
                  <a:schemeClr val="tx1"/>
                </a:solidFill>
                <a:latin typeface="Arial" charset="0"/>
              </a:defRPr>
            </a:lvl2pPr>
            <a:lvl3pPr marL="1143000" indent="-228600">
              <a:spcBef>
                <a:spcPct val="40000"/>
              </a:spcBef>
              <a:buClr>
                <a:schemeClr val="tx2"/>
              </a:buClr>
              <a:buSzPct val="95000"/>
              <a:buFont typeface="Wingdings" pitchFamily="2" charset="2"/>
              <a:buChar char="è"/>
              <a:defRPr>
                <a:solidFill>
                  <a:schemeClr val="tx1"/>
                </a:solidFill>
                <a:latin typeface="Arial" charset="0"/>
              </a:defRPr>
            </a:lvl3pPr>
            <a:lvl4pPr marL="1600200" indent="-228600">
              <a:spcBef>
                <a:spcPct val="40000"/>
              </a:spcBef>
              <a:buClr>
                <a:schemeClr val="tx2"/>
              </a:buClr>
              <a:buSzPct val="95000"/>
              <a:buFont typeface="Wingdings" pitchFamily="2" charset="2"/>
              <a:buChar char="è"/>
              <a:defRPr>
                <a:solidFill>
                  <a:schemeClr val="tx1"/>
                </a:solidFill>
                <a:latin typeface="Arial" charset="0"/>
              </a:defRPr>
            </a:lvl4pPr>
            <a:lvl5pPr marL="2057400" indent="-228600">
              <a:spcBef>
                <a:spcPct val="40000"/>
              </a:spcBef>
              <a:buClr>
                <a:schemeClr val="tx2"/>
              </a:buClr>
              <a:buSzPct val="95000"/>
              <a:buFont typeface="Wingdings" pitchFamily="2" charset="2"/>
              <a:buChar char="è"/>
              <a:defRPr>
                <a:solidFill>
                  <a:schemeClr val="tx1"/>
                </a:solidFill>
                <a:latin typeface="Arial" charset="0"/>
              </a:defRPr>
            </a:lvl5pPr>
            <a:lvl6pPr marL="25146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6pPr>
            <a:lvl7pPr marL="29718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7pPr>
            <a:lvl8pPr marL="34290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8pPr>
            <a:lvl9pPr marL="38862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9pPr>
          </a:lstStyle>
          <a:p>
            <a:pPr eaLnBrk="1" hangingPunct="1">
              <a:spcBef>
                <a:spcPct val="0"/>
              </a:spcBef>
              <a:buClrTx/>
              <a:buSzTx/>
              <a:buFontTx/>
              <a:buNone/>
            </a:pPr>
            <a:r>
              <a:rPr lang="de-DE" altLang="de-DE" sz="2800" b="1" dirty="0" err="1" smtClean="0">
                <a:solidFill>
                  <a:schemeClr val="bg1"/>
                </a:solidFill>
              </a:rPr>
              <a:t>Ingredients</a:t>
            </a:r>
            <a:r>
              <a:rPr lang="de-DE" altLang="de-DE" sz="2800" b="1" dirty="0" smtClean="0">
                <a:solidFill>
                  <a:schemeClr val="bg1"/>
                </a:solidFill>
              </a:rPr>
              <a:t> </a:t>
            </a:r>
            <a:r>
              <a:rPr lang="de-DE" altLang="de-DE" sz="2800" b="1" dirty="0" err="1" smtClean="0">
                <a:solidFill>
                  <a:schemeClr val="bg1"/>
                </a:solidFill>
              </a:rPr>
              <a:t>of</a:t>
            </a:r>
            <a:r>
              <a:rPr lang="de-DE" altLang="de-DE" sz="2800" b="1" dirty="0" smtClean="0">
                <a:solidFill>
                  <a:schemeClr val="bg1"/>
                </a:solidFill>
              </a:rPr>
              <a:t> a global </a:t>
            </a:r>
            <a:r>
              <a:rPr lang="de-DE" altLang="de-DE" sz="2800" b="1" dirty="0" err="1" smtClean="0">
                <a:solidFill>
                  <a:schemeClr val="bg1"/>
                </a:solidFill>
              </a:rPr>
              <a:t>atmosphere</a:t>
            </a:r>
            <a:r>
              <a:rPr lang="de-DE" altLang="de-DE" sz="2800" b="1" dirty="0" smtClean="0">
                <a:solidFill>
                  <a:schemeClr val="bg1"/>
                </a:solidFill>
              </a:rPr>
              <a:t> </a:t>
            </a:r>
            <a:r>
              <a:rPr lang="de-DE" altLang="de-DE" sz="2800" b="1" dirty="0" err="1" smtClean="0">
                <a:solidFill>
                  <a:schemeClr val="bg1"/>
                </a:solidFill>
              </a:rPr>
              <a:t>model</a:t>
            </a:r>
            <a:r>
              <a:rPr lang="de-DE" altLang="de-DE" sz="2800" b="1" dirty="0" smtClean="0">
                <a:solidFill>
                  <a:schemeClr val="bg1"/>
                </a:solidFill>
              </a:rPr>
              <a:t> </a:t>
            </a:r>
            <a:endParaRPr lang="de-DE" altLang="de-DE" sz="2800" b="1" dirty="0">
              <a:solidFill>
                <a:schemeClr val="bg1"/>
              </a:solidFill>
            </a:endParaRPr>
          </a:p>
        </p:txBody>
      </p:sp>
      <p:sp>
        <p:nvSpPr>
          <p:cNvPr id="10244" name="Rectangle 2"/>
          <p:cNvSpPr>
            <a:spLocks noGrp="1" noChangeArrowheads="1"/>
          </p:cNvSpPr>
          <p:nvPr>
            <p:ph type="ctrTitle"/>
          </p:nvPr>
        </p:nvSpPr>
        <p:spPr>
          <a:xfrm>
            <a:off x="390525" y="4005263"/>
            <a:ext cx="8207375" cy="898525"/>
          </a:xfrm>
        </p:spPr>
        <p:txBody>
          <a:bodyPr anchorCtr="0"/>
          <a:lstStyle/>
          <a:p>
            <a:pPr algn="l"/>
            <a:r>
              <a:rPr lang="de-DE" altLang="de-DE" sz="2000" dirty="0" err="1" smtClean="0"/>
              <a:t>Using</a:t>
            </a:r>
            <a:r>
              <a:rPr lang="de-DE" altLang="de-DE" sz="2000" dirty="0" smtClean="0"/>
              <a:t> </a:t>
            </a:r>
            <a:r>
              <a:rPr lang="de-DE" altLang="de-DE" sz="2000" dirty="0" err="1" smtClean="0"/>
              <a:t>the</a:t>
            </a:r>
            <a:r>
              <a:rPr lang="de-DE" altLang="de-DE" sz="2000" dirty="0" smtClean="0"/>
              <a:t> </a:t>
            </a:r>
            <a:r>
              <a:rPr lang="de-DE" altLang="de-DE" sz="2000" dirty="0" err="1" smtClean="0"/>
              <a:t>example</a:t>
            </a:r>
            <a:r>
              <a:rPr lang="de-DE" altLang="de-DE" sz="2000" dirty="0" smtClean="0"/>
              <a:t> </a:t>
            </a:r>
            <a:r>
              <a:rPr lang="de-DE" altLang="de-DE" sz="2000" dirty="0" err="1" smtClean="0"/>
              <a:t>of</a:t>
            </a:r>
            <a:r>
              <a:rPr lang="de-DE" altLang="de-DE" sz="2000" dirty="0" smtClean="0"/>
              <a:t> ICON</a:t>
            </a:r>
          </a:p>
        </p:txBody>
      </p:sp>
    </p:spTree>
    <p:extLst>
      <p:ext uri="{BB962C8B-B14F-4D97-AF65-F5344CB8AC3E}">
        <p14:creationId xmlns:p14="http://schemas.microsoft.com/office/powerpoint/2010/main" val="363741540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043608" y="3709567"/>
            <a:ext cx="6912470" cy="430887"/>
          </a:xfrm>
          <a:prstGeom prst="rect">
            <a:avLst/>
          </a:prstGeom>
          <a:noFill/>
        </p:spPr>
        <p:txBody>
          <a:bodyPr wrap="none" rtlCol="0">
            <a:spAutoFit/>
          </a:bodyPr>
          <a:lstStyle/>
          <a:p>
            <a:pPr marL="514350" indent="-514350">
              <a:buClr>
                <a:schemeClr val="tx2"/>
              </a:buClr>
              <a:buFont typeface="+mj-lt"/>
              <a:buAutoNum type="romanUcPeriod"/>
            </a:pPr>
            <a:r>
              <a:rPr lang="en-US" sz="2200" b="1" dirty="0" smtClean="0">
                <a:solidFill>
                  <a:schemeClr val="tx2"/>
                </a:solidFill>
              </a:rPr>
              <a:t>Choose equation set and prognostic variables</a:t>
            </a:r>
          </a:p>
        </p:txBody>
      </p:sp>
      <p:grpSp>
        <p:nvGrpSpPr>
          <p:cNvPr id="5" name="Gruppieren 4"/>
          <p:cNvGrpSpPr/>
          <p:nvPr/>
        </p:nvGrpSpPr>
        <p:grpSpPr>
          <a:xfrm>
            <a:off x="827584" y="1213867"/>
            <a:ext cx="6657683" cy="2080768"/>
            <a:chOff x="827584" y="1213867"/>
            <a:chExt cx="6657683" cy="2080768"/>
          </a:xfrm>
        </p:grpSpPr>
        <p:sp>
          <p:nvSpPr>
            <p:cNvPr id="3" name="Textfeld 2"/>
            <p:cNvSpPr txBox="1"/>
            <p:nvPr/>
          </p:nvSpPr>
          <p:spPr>
            <a:xfrm>
              <a:off x="827584" y="1902498"/>
              <a:ext cx="4374916" cy="492443"/>
            </a:xfrm>
            <a:prstGeom prst="rect">
              <a:avLst/>
            </a:prstGeom>
            <a:noFill/>
          </p:spPr>
          <p:txBody>
            <a:bodyPr wrap="none" rtlCol="0">
              <a:spAutoFit/>
            </a:bodyPr>
            <a:lstStyle/>
            <a:p>
              <a:r>
                <a:rPr lang="en-US" sz="2600" b="1" dirty="0" smtClean="0">
                  <a:solidFill>
                    <a:schemeClr val="tx2"/>
                  </a:solidFill>
                </a:rPr>
                <a:t>Building a global model …</a:t>
              </a:r>
              <a:endParaRPr lang="en-US" sz="2600" b="1" dirty="0">
                <a:solidFill>
                  <a:schemeClr val="tx2"/>
                </a:solidFill>
              </a:endParaRP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4499" y="1213867"/>
              <a:ext cx="2080768" cy="2080768"/>
            </a:xfrm>
            <a:prstGeom prst="rect">
              <a:avLst/>
            </a:prstGeom>
          </p:spPr>
        </p:pic>
      </p:grpSp>
    </p:spTree>
    <p:extLst>
      <p:ext uri="{BB962C8B-B14F-4D97-AF65-F5344CB8AC3E}">
        <p14:creationId xmlns:p14="http://schemas.microsoft.com/office/powerpoint/2010/main" val="33515298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pieren 32"/>
          <p:cNvGrpSpPr/>
          <p:nvPr/>
        </p:nvGrpSpPr>
        <p:grpSpPr>
          <a:xfrm>
            <a:off x="2787574" y="3016714"/>
            <a:ext cx="6104086" cy="2270630"/>
            <a:chOff x="2787574" y="3016714"/>
            <a:chExt cx="6104086" cy="2270630"/>
          </a:xfrm>
        </p:grpSpPr>
        <p:sp>
          <p:nvSpPr>
            <p:cNvPr id="71" name="Rechteck 70"/>
            <p:cNvSpPr/>
            <p:nvPr/>
          </p:nvSpPr>
          <p:spPr bwMode="auto">
            <a:xfrm>
              <a:off x="4466838" y="3307232"/>
              <a:ext cx="1224000" cy="858336"/>
            </a:xfrm>
            <a:prstGeom prst="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9" name="Rechteck 68"/>
            <p:cNvSpPr/>
            <p:nvPr/>
          </p:nvSpPr>
          <p:spPr bwMode="auto">
            <a:xfrm>
              <a:off x="7740352" y="4675344"/>
              <a:ext cx="1151308" cy="612000"/>
            </a:xfrm>
            <a:prstGeom prst="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4" name="Rechteck 63"/>
            <p:cNvSpPr/>
            <p:nvPr/>
          </p:nvSpPr>
          <p:spPr bwMode="auto">
            <a:xfrm>
              <a:off x="6805983" y="3777415"/>
              <a:ext cx="1151308" cy="612000"/>
            </a:xfrm>
            <a:prstGeom prst="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3" name="Rechteck 62"/>
            <p:cNvSpPr/>
            <p:nvPr/>
          </p:nvSpPr>
          <p:spPr bwMode="auto">
            <a:xfrm>
              <a:off x="6080239" y="3016714"/>
              <a:ext cx="1260000" cy="569155"/>
            </a:xfrm>
            <a:prstGeom prst="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2" name="Rechteck 31"/>
            <p:cNvSpPr/>
            <p:nvPr/>
          </p:nvSpPr>
          <p:spPr bwMode="auto">
            <a:xfrm>
              <a:off x="2787574" y="3019830"/>
              <a:ext cx="1260000" cy="569155"/>
            </a:xfrm>
            <a:prstGeom prst="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68" name="Rechteck 67"/>
          <p:cNvSpPr/>
          <p:nvPr/>
        </p:nvSpPr>
        <p:spPr bwMode="auto">
          <a:xfrm>
            <a:off x="251520" y="1015232"/>
            <a:ext cx="2966580" cy="1839697"/>
          </a:xfrm>
          <a:prstGeom prst="rect">
            <a:avLst/>
          </a:prstGeom>
          <a:solidFill>
            <a:schemeClr val="accent1">
              <a:lumMod val="40000"/>
              <a:lumOff val="6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 name="Rectangle 2"/>
          <p:cNvSpPr txBox="1">
            <a:spLocks noChangeArrowheads="1"/>
          </p:cNvSpPr>
          <p:nvPr/>
        </p:nvSpPr>
        <p:spPr>
          <a:xfrm>
            <a:off x="467544" y="217518"/>
            <a:ext cx="5760640" cy="665324"/>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eaLnBrk="1" hangingPunct="1"/>
            <a:r>
              <a:rPr lang="de-DE" altLang="de-DE" sz="2000" kern="0" dirty="0" err="1" smtClean="0"/>
              <a:t>Hierarchy</a:t>
            </a:r>
            <a:r>
              <a:rPr lang="de-DE" altLang="de-DE" sz="2000" kern="0" dirty="0" smtClean="0"/>
              <a:t> </a:t>
            </a:r>
            <a:r>
              <a:rPr lang="de-DE" altLang="de-DE" sz="2000" kern="0" dirty="0" err="1" smtClean="0"/>
              <a:t>of</a:t>
            </a:r>
            <a:r>
              <a:rPr lang="de-DE" altLang="de-DE" sz="2000" kern="0" dirty="0" smtClean="0"/>
              <a:t> </a:t>
            </a:r>
            <a:r>
              <a:rPr lang="de-DE" altLang="de-DE" sz="2000" kern="0" dirty="0" err="1" smtClean="0"/>
              <a:t>frequently</a:t>
            </a:r>
            <a:r>
              <a:rPr lang="de-DE" altLang="de-DE" sz="2000" kern="0" dirty="0" smtClean="0"/>
              <a:t> </a:t>
            </a:r>
            <a:r>
              <a:rPr lang="de-DE" altLang="de-DE" sz="2000" kern="0" dirty="0" err="1" smtClean="0"/>
              <a:t>used</a:t>
            </a:r>
            <a:r>
              <a:rPr lang="de-DE" altLang="de-DE" sz="2000" kern="0" dirty="0" smtClean="0"/>
              <a:t> </a:t>
            </a:r>
            <a:r>
              <a:rPr lang="de-DE" altLang="de-DE" sz="2000" kern="0" dirty="0" err="1" smtClean="0"/>
              <a:t>approximate</a:t>
            </a:r>
            <a:r>
              <a:rPr lang="de-DE" altLang="de-DE" sz="2000" kern="0" dirty="0" smtClean="0"/>
              <a:t> </a:t>
            </a:r>
            <a:r>
              <a:rPr lang="de-DE" altLang="de-DE" sz="2000" kern="0" dirty="0" err="1" smtClean="0"/>
              <a:t>equation</a:t>
            </a:r>
            <a:r>
              <a:rPr lang="de-DE" altLang="de-DE" sz="2000" kern="0" dirty="0" smtClean="0"/>
              <a:t> </a:t>
            </a:r>
            <a:r>
              <a:rPr lang="de-DE" altLang="de-DE" sz="2000" kern="0" dirty="0" err="1" smtClean="0"/>
              <a:t>sets</a:t>
            </a:r>
            <a:endParaRPr lang="de-DE" altLang="de-DE" sz="2000" kern="0" dirty="0" smtClean="0"/>
          </a:p>
        </p:txBody>
      </p:sp>
      <p:pic>
        <p:nvPicPr>
          <p:cNvPr id="65" name="Grafik 64" descr="IguanaTex_tmp.png"/>
          <p:cNvPicPr>
            <a:picLocks noChangeAspect="1"/>
          </p:cNvPicPr>
          <p:nvPr>
            <p:custDataLst>
              <p:tags r:id="rId1"/>
            </p:custDataLst>
          </p:nvPr>
        </p:nvPicPr>
        <p:blipFill>
          <a:blip r:embed="rId5" cstate="print"/>
          <a:stretch>
            <a:fillRect/>
          </a:stretch>
        </p:blipFill>
        <p:spPr>
          <a:xfrm>
            <a:off x="323528" y="1124744"/>
            <a:ext cx="2743999" cy="1313510"/>
          </a:xfrm>
          <a:prstGeom prst="rect">
            <a:avLst/>
          </a:prstGeom>
        </p:spPr>
      </p:pic>
      <p:pic>
        <p:nvPicPr>
          <p:cNvPr id="66" name="Grafik 65" descr="IguanaTex_tmp.png"/>
          <p:cNvPicPr>
            <a:picLocks noChangeAspect="1"/>
          </p:cNvPicPr>
          <p:nvPr>
            <p:custDataLst>
              <p:tags r:id="rId2"/>
            </p:custDataLst>
          </p:nvPr>
        </p:nvPicPr>
        <p:blipFill>
          <a:blip r:embed="rId6" cstate="print"/>
          <a:stretch>
            <a:fillRect/>
          </a:stretch>
        </p:blipFill>
        <p:spPr>
          <a:xfrm>
            <a:off x="251520" y="3067266"/>
            <a:ext cx="1284915" cy="487192"/>
          </a:xfrm>
          <a:prstGeom prst="rect">
            <a:avLst/>
          </a:prstGeom>
        </p:spPr>
      </p:pic>
      <p:sp>
        <p:nvSpPr>
          <p:cNvPr id="54" name="Textfeld 53"/>
          <p:cNvSpPr txBox="1"/>
          <p:nvPr/>
        </p:nvSpPr>
        <p:spPr>
          <a:xfrm>
            <a:off x="7435983" y="6064418"/>
            <a:ext cx="1569660" cy="230832"/>
          </a:xfrm>
          <a:prstGeom prst="rect">
            <a:avLst/>
          </a:prstGeom>
          <a:noFill/>
        </p:spPr>
        <p:txBody>
          <a:bodyPr wrap="none" rtlCol="0">
            <a:spAutoFit/>
          </a:bodyPr>
          <a:lstStyle/>
          <a:p>
            <a:r>
              <a:rPr lang="en-US" sz="900" b="1" dirty="0" smtClean="0"/>
              <a:t>Based on </a:t>
            </a:r>
            <a:r>
              <a:rPr lang="en-US" sz="900" b="1" dirty="0" err="1" smtClean="0"/>
              <a:t>Thuburn</a:t>
            </a:r>
            <a:r>
              <a:rPr lang="en-US" sz="900" b="1" dirty="0" smtClean="0"/>
              <a:t> (2011)</a:t>
            </a:r>
            <a:endParaRPr lang="en-US" sz="900" b="1" dirty="0"/>
          </a:p>
        </p:txBody>
      </p:sp>
      <p:cxnSp>
        <p:nvCxnSpPr>
          <p:cNvPr id="70" name="Gerade Verbindung mit Pfeil 69"/>
          <p:cNvCxnSpPr>
            <a:stCxn id="3" idx="1"/>
          </p:cNvCxnSpPr>
          <p:nvPr/>
        </p:nvCxnSpPr>
        <p:spPr bwMode="auto">
          <a:xfrm flipH="1">
            <a:off x="3218100" y="1456622"/>
            <a:ext cx="1273394" cy="0"/>
          </a:xfrm>
          <a:prstGeom prst="straightConnector1">
            <a:avLst/>
          </a:prstGeom>
          <a:solidFill>
            <a:schemeClr val="accent1"/>
          </a:solidFill>
          <a:ln w="25400" cap="flat" cmpd="sng" algn="ctr">
            <a:solidFill>
              <a:schemeClr val="tx1"/>
            </a:solidFill>
            <a:prstDash val="solid"/>
            <a:round/>
            <a:headEnd type="none" w="med" len="med"/>
            <a:tailEnd type="stealth"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9" name="Gruppieren 28"/>
          <p:cNvGrpSpPr/>
          <p:nvPr/>
        </p:nvGrpSpPr>
        <p:grpSpPr>
          <a:xfrm>
            <a:off x="1343300" y="1150622"/>
            <a:ext cx="7580675" cy="5148504"/>
            <a:chOff x="1343300" y="1150622"/>
            <a:chExt cx="7580675" cy="5148504"/>
          </a:xfrm>
        </p:grpSpPr>
        <p:sp>
          <p:nvSpPr>
            <p:cNvPr id="62" name="Rechteck 61"/>
            <p:cNvSpPr/>
            <p:nvPr/>
          </p:nvSpPr>
          <p:spPr bwMode="auto">
            <a:xfrm>
              <a:off x="4482740" y="3913568"/>
              <a:ext cx="1215510" cy="252000"/>
            </a:xfrm>
            <a:prstGeom prst="rect">
              <a:avLst/>
            </a:prstGeom>
            <a:solidFill>
              <a:schemeClr val="accent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dirty="0" smtClean="0"/>
                <a:t>vert. a</a:t>
              </a:r>
              <a:r>
                <a:rPr kumimoji="0" lang="en-US" sz="1100" b="0" i="0" u="none" strike="noStrike" cap="none" normalizeH="0" baseline="0" dirty="0" smtClean="0">
                  <a:ln>
                    <a:noFill/>
                  </a:ln>
                  <a:solidFill>
                    <a:schemeClr val="tx1"/>
                  </a:solidFill>
                  <a:effectLst/>
                </a:rPr>
                <a:t>coustic</a:t>
              </a:r>
            </a:p>
          </p:txBody>
        </p:sp>
        <p:sp>
          <p:nvSpPr>
            <p:cNvPr id="59" name="Rechteck 58"/>
            <p:cNvSpPr/>
            <p:nvPr/>
          </p:nvSpPr>
          <p:spPr bwMode="auto">
            <a:xfrm>
              <a:off x="6181804" y="5479708"/>
              <a:ext cx="1224001" cy="252000"/>
            </a:xfrm>
            <a:prstGeom prst="rect">
              <a:avLst/>
            </a:prstGeom>
            <a:solidFill>
              <a:schemeClr val="accent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dirty="0"/>
                <a:t>g</a:t>
              </a:r>
              <a:r>
                <a:rPr lang="en-US" sz="1100" dirty="0" smtClean="0"/>
                <a:t>ravity, a</a:t>
              </a:r>
              <a:r>
                <a:rPr kumimoji="0" lang="en-US" sz="1100" b="0" i="0" u="none" strike="noStrike" cap="none" normalizeH="0" baseline="0" dirty="0" smtClean="0">
                  <a:ln>
                    <a:noFill/>
                  </a:ln>
                  <a:solidFill>
                    <a:schemeClr val="tx1"/>
                  </a:solidFill>
                  <a:effectLst/>
                </a:rPr>
                <a:t>coustic</a:t>
              </a:r>
            </a:p>
          </p:txBody>
        </p:sp>
        <p:sp>
          <p:nvSpPr>
            <p:cNvPr id="58" name="Rechteck 57"/>
            <p:cNvSpPr/>
            <p:nvPr/>
          </p:nvSpPr>
          <p:spPr bwMode="auto">
            <a:xfrm>
              <a:off x="4788151" y="5204850"/>
              <a:ext cx="1224001" cy="252000"/>
            </a:xfrm>
            <a:prstGeom prst="rect">
              <a:avLst/>
            </a:prstGeom>
            <a:solidFill>
              <a:schemeClr val="accent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dirty="0"/>
                <a:t>g</a:t>
              </a:r>
              <a:r>
                <a:rPr lang="en-US" sz="1100" dirty="0" smtClean="0"/>
                <a:t>ravity, a</a:t>
              </a:r>
              <a:r>
                <a:rPr kumimoji="0" lang="en-US" sz="1100" b="0" i="0" u="none" strike="noStrike" cap="none" normalizeH="0" baseline="0" dirty="0" smtClean="0">
                  <a:ln>
                    <a:noFill/>
                  </a:ln>
                  <a:solidFill>
                    <a:schemeClr val="tx1"/>
                  </a:solidFill>
                  <a:effectLst/>
                </a:rPr>
                <a:t>coustic</a:t>
              </a:r>
            </a:p>
          </p:txBody>
        </p:sp>
        <p:sp>
          <p:nvSpPr>
            <p:cNvPr id="57" name="Rechteck 56"/>
            <p:cNvSpPr/>
            <p:nvPr/>
          </p:nvSpPr>
          <p:spPr bwMode="auto">
            <a:xfrm>
              <a:off x="3203848" y="4876314"/>
              <a:ext cx="1399038" cy="252000"/>
            </a:xfrm>
            <a:prstGeom prst="rect">
              <a:avLst/>
            </a:prstGeom>
            <a:solidFill>
              <a:schemeClr val="accent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dirty="0"/>
                <a:t>g</a:t>
              </a:r>
              <a:r>
                <a:rPr lang="en-US" sz="1100" dirty="0" smtClean="0"/>
                <a:t>ravity, a</a:t>
              </a:r>
              <a:r>
                <a:rPr kumimoji="0" lang="en-US" sz="1100" b="0" i="0" u="none" strike="noStrike" cap="none" normalizeH="0" baseline="0" dirty="0" smtClean="0">
                  <a:ln>
                    <a:noFill/>
                  </a:ln>
                  <a:solidFill>
                    <a:schemeClr val="tx1"/>
                  </a:solidFill>
                  <a:effectLst/>
                </a:rPr>
                <a:t>coustic</a:t>
              </a:r>
            </a:p>
          </p:txBody>
        </p:sp>
        <p:sp>
          <p:nvSpPr>
            <p:cNvPr id="56" name="Rechteck 55"/>
            <p:cNvSpPr/>
            <p:nvPr/>
          </p:nvSpPr>
          <p:spPr bwMode="auto">
            <a:xfrm>
              <a:off x="7740480" y="5037582"/>
              <a:ext cx="1152000" cy="252000"/>
            </a:xfrm>
            <a:prstGeom prst="rect">
              <a:avLst/>
            </a:prstGeom>
            <a:solidFill>
              <a:schemeClr val="accent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dirty="0" smtClean="0"/>
                <a:t>a</a:t>
              </a:r>
              <a:r>
                <a:rPr kumimoji="0" lang="en-US" sz="1100" b="0" i="0" u="none" strike="noStrike" cap="none" normalizeH="0" baseline="0" dirty="0" smtClean="0">
                  <a:ln>
                    <a:noFill/>
                  </a:ln>
                  <a:solidFill>
                    <a:schemeClr val="tx1"/>
                  </a:solidFill>
                  <a:effectLst/>
                </a:rPr>
                <a:t>coustic</a:t>
              </a:r>
            </a:p>
          </p:txBody>
        </p:sp>
        <p:sp>
          <p:nvSpPr>
            <p:cNvPr id="55" name="Rechteck 54"/>
            <p:cNvSpPr/>
            <p:nvPr/>
          </p:nvSpPr>
          <p:spPr bwMode="auto">
            <a:xfrm>
              <a:off x="6805291" y="4138982"/>
              <a:ext cx="1152000" cy="252000"/>
            </a:xfrm>
            <a:prstGeom prst="rect">
              <a:avLst/>
            </a:prstGeom>
            <a:solidFill>
              <a:schemeClr val="accent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dirty="0" smtClean="0"/>
                <a:t>a</a:t>
              </a:r>
              <a:r>
                <a:rPr kumimoji="0" lang="en-US" sz="1100" b="0" i="0" u="none" strike="noStrike" cap="none" normalizeH="0" baseline="0" dirty="0" smtClean="0">
                  <a:ln>
                    <a:noFill/>
                  </a:ln>
                  <a:solidFill>
                    <a:schemeClr val="tx1"/>
                  </a:solidFill>
                  <a:effectLst/>
                </a:rPr>
                <a:t>coustic</a:t>
              </a:r>
            </a:p>
          </p:txBody>
        </p:sp>
        <p:sp>
          <p:nvSpPr>
            <p:cNvPr id="3" name="Rechteck 2"/>
            <p:cNvSpPr/>
            <p:nvPr/>
          </p:nvSpPr>
          <p:spPr bwMode="auto">
            <a:xfrm>
              <a:off x="4491494" y="1150622"/>
              <a:ext cx="1152000" cy="612000"/>
            </a:xfrm>
            <a:prstGeom prst="rect">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b="1" dirty="0" smtClean="0"/>
                <a:t>Compressible Euler equations</a:t>
              </a:r>
              <a:endParaRPr kumimoji="0" lang="en-US" sz="1100" b="1" i="0" u="none" strike="noStrike" cap="none" normalizeH="0" baseline="0" dirty="0" smtClean="0">
                <a:ln>
                  <a:noFill/>
                </a:ln>
                <a:solidFill>
                  <a:schemeClr val="tx1"/>
                </a:solidFill>
                <a:effectLst/>
              </a:endParaRPr>
            </a:p>
          </p:txBody>
        </p:sp>
        <p:sp>
          <p:nvSpPr>
            <p:cNvPr id="4" name="Rechteck 3"/>
            <p:cNvSpPr/>
            <p:nvPr/>
          </p:nvSpPr>
          <p:spPr bwMode="auto">
            <a:xfrm>
              <a:off x="4500120" y="2086726"/>
              <a:ext cx="1152000" cy="612000"/>
            </a:xfrm>
            <a:prstGeom prst="rect">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b="1" dirty="0" smtClean="0"/>
                <a:t>Spherical geoid</a:t>
              </a:r>
              <a:endParaRPr kumimoji="0" lang="en-US" sz="1100" b="1" i="0" u="none" strike="noStrike" cap="none" normalizeH="0" baseline="0" dirty="0" smtClean="0">
                <a:ln>
                  <a:noFill/>
                </a:ln>
                <a:solidFill>
                  <a:schemeClr val="tx1"/>
                </a:solidFill>
                <a:effectLst/>
              </a:endParaRPr>
            </a:p>
          </p:txBody>
        </p:sp>
        <p:sp>
          <p:nvSpPr>
            <p:cNvPr id="5" name="Rechteck 4"/>
            <p:cNvSpPr/>
            <p:nvPr/>
          </p:nvSpPr>
          <p:spPr bwMode="auto">
            <a:xfrm>
              <a:off x="2791593" y="3019031"/>
              <a:ext cx="1260000" cy="576000"/>
            </a:xfrm>
            <a:prstGeom prst="rect">
              <a:avLst/>
            </a:prstGeom>
            <a:noFill/>
            <a:ln w="19050" cap="flat" cmpd="sng" algn="ctr">
              <a:solidFill>
                <a:schemeClr val="tx1"/>
              </a:solidFill>
              <a:prstDash val="solid"/>
              <a:round/>
              <a:headEnd type="none" w="med" len="med"/>
              <a:tailEnd type="none" w="med" len="med"/>
            </a:ln>
            <a:effectLst/>
            <a:extLst/>
          </p:spPr>
          <p:txBody>
            <a:bodyPr vert="horz" wrap="square" lIns="91440" tIns="3600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b="1" dirty="0" smtClean="0"/>
                <a:t>Quasi- </a:t>
              </a:r>
              <a:br>
                <a:rPr lang="en-US" sz="1100" b="1" dirty="0" smtClean="0"/>
              </a:br>
              <a:r>
                <a:rPr lang="en-US" sz="1100" b="1" dirty="0" smtClean="0"/>
                <a:t>hydrostatic (deep)</a:t>
              </a:r>
              <a:endParaRPr kumimoji="0" lang="en-US" sz="1100" b="1" i="0" u="none" strike="noStrike" cap="none" normalizeH="0" baseline="0" dirty="0" smtClean="0">
                <a:ln>
                  <a:noFill/>
                </a:ln>
                <a:solidFill>
                  <a:schemeClr val="tx1"/>
                </a:solidFill>
                <a:effectLst/>
              </a:endParaRPr>
            </a:p>
          </p:txBody>
        </p:sp>
        <p:sp>
          <p:nvSpPr>
            <p:cNvPr id="6" name="Rechteck 5"/>
            <p:cNvSpPr/>
            <p:nvPr/>
          </p:nvSpPr>
          <p:spPr bwMode="auto">
            <a:xfrm>
              <a:off x="6084296" y="3019830"/>
              <a:ext cx="1260076" cy="576000"/>
            </a:xfrm>
            <a:prstGeom prst="rect">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b="1" dirty="0" err="1" smtClean="0"/>
                <a:t>Nonhydrostatic</a:t>
              </a:r>
              <a:r>
                <a:rPr lang="en-US" sz="1100" b="1" dirty="0" smtClean="0"/>
                <a:t> shallow </a:t>
              </a:r>
              <a:br>
                <a:rPr lang="en-US" sz="1100" b="1" dirty="0" smtClean="0"/>
              </a:br>
              <a:r>
                <a:rPr lang="en-US" sz="1100" b="1" dirty="0" smtClean="0"/>
                <a:t>atmosphere</a:t>
              </a:r>
              <a:endParaRPr kumimoji="0" lang="en-US" sz="1100" b="1" i="0" u="none" strike="noStrike" cap="none" normalizeH="0" baseline="0" dirty="0" smtClean="0">
                <a:ln>
                  <a:noFill/>
                </a:ln>
                <a:solidFill>
                  <a:schemeClr val="tx1"/>
                </a:solidFill>
                <a:effectLst/>
              </a:endParaRPr>
            </a:p>
          </p:txBody>
        </p:sp>
        <p:sp>
          <p:nvSpPr>
            <p:cNvPr id="7" name="Rechteck 6"/>
            <p:cNvSpPr/>
            <p:nvPr/>
          </p:nvSpPr>
          <p:spPr bwMode="auto">
            <a:xfrm>
              <a:off x="4474250" y="3310862"/>
              <a:ext cx="1224000" cy="864000"/>
            </a:xfrm>
            <a:prstGeom prst="rect">
              <a:avLst/>
            </a:prstGeom>
            <a:noFill/>
            <a:ln w="19050" cap="flat" cmpd="sng" algn="ctr">
              <a:solidFill>
                <a:schemeClr val="tx1"/>
              </a:solidFill>
              <a:prstDash val="solid"/>
              <a:round/>
              <a:headEnd type="none" w="med" len="med"/>
              <a:tailEnd type="none" w="med" len="med"/>
            </a:ln>
            <a:effectLst/>
            <a:extLst/>
          </p:spPr>
          <p:txBody>
            <a:bodyPr vert="horz" wrap="square" lIns="91440" tIns="7200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b="1" dirty="0" smtClean="0">
                  <a:solidFill>
                    <a:schemeClr val="accent2"/>
                  </a:solidFill>
                </a:rPr>
                <a:t>Hydrostatic</a:t>
              </a:r>
              <a:br>
                <a:rPr lang="en-US" sz="1100" b="1" dirty="0" smtClean="0">
                  <a:solidFill>
                    <a:schemeClr val="accent2"/>
                  </a:solidFill>
                </a:rPr>
              </a:br>
              <a:r>
                <a:rPr lang="en-US" sz="1100" b="1" dirty="0" smtClean="0">
                  <a:solidFill>
                    <a:schemeClr val="accent2"/>
                  </a:solidFill>
                </a:rPr>
                <a:t>primitive equations</a:t>
              </a:r>
              <a:endParaRPr kumimoji="0" lang="en-US" sz="1100" b="1" i="0" u="none" strike="noStrike" cap="none" normalizeH="0" baseline="0" dirty="0" smtClean="0">
                <a:ln>
                  <a:noFill/>
                </a:ln>
                <a:solidFill>
                  <a:schemeClr val="accent2"/>
                </a:solidFill>
                <a:effectLst/>
              </a:endParaRPr>
            </a:p>
          </p:txBody>
        </p:sp>
        <p:sp>
          <p:nvSpPr>
            <p:cNvPr id="8" name="Rechteck 7"/>
            <p:cNvSpPr/>
            <p:nvPr/>
          </p:nvSpPr>
          <p:spPr bwMode="auto">
            <a:xfrm>
              <a:off x="6804376" y="3777414"/>
              <a:ext cx="1152000" cy="612000"/>
            </a:xfrm>
            <a:prstGeom prst="rect">
              <a:avLst/>
            </a:prstGeom>
            <a:noFill/>
            <a:ln w="19050" cap="flat" cmpd="sng" algn="ctr">
              <a:solidFill>
                <a:schemeClr val="tx1"/>
              </a:solidFill>
              <a:prstDash val="solid"/>
              <a:round/>
              <a:headEnd type="none" w="med" len="med"/>
              <a:tailEnd type="none" w="med" len="med"/>
            </a:ln>
            <a:effectLst/>
            <a:extLst/>
          </p:spPr>
          <p:txBody>
            <a:bodyPr vert="horz" wrap="square" lIns="91440" tIns="7200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b="1" dirty="0" err="1" smtClean="0"/>
                <a:t>Anelastic</a:t>
              </a:r>
              <a:endParaRPr lang="en-US" sz="1100" b="1" dirty="0" smtClean="0"/>
            </a:p>
            <a:p>
              <a:pPr marL="0" marR="0" indent="0" defTabSz="9144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smtClean="0">
                <a:ln>
                  <a:noFill/>
                </a:ln>
                <a:solidFill>
                  <a:schemeClr val="tx1"/>
                </a:solidFill>
                <a:effectLst/>
              </a:endParaRPr>
            </a:p>
          </p:txBody>
        </p:sp>
        <p:sp>
          <p:nvSpPr>
            <p:cNvPr id="9" name="Rechteck 8"/>
            <p:cNvSpPr/>
            <p:nvPr/>
          </p:nvSpPr>
          <p:spPr bwMode="auto">
            <a:xfrm>
              <a:off x="7740480" y="4677574"/>
              <a:ext cx="1152000" cy="612000"/>
            </a:xfrm>
            <a:prstGeom prst="rect">
              <a:avLst/>
            </a:prstGeom>
            <a:noFill/>
            <a:ln w="19050" cap="flat" cmpd="sng" algn="ctr">
              <a:solidFill>
                <a:schemeClr val="tx1"/>
              </a:solidFill>
              <a:prstDash val="solid"/>
              <a:round/>
              <a:headEnd type="none" w="med" len="med"/>
              <a:tailEnd type="none" w="med" len="med"/>
            </a:ln>
            <a:effectLst/>
            <a:extLst/>
          </p:spPr>
          <p:txBody>
            <a:bodyPr vert="horz" wrap="square" lIns="91440" tIns="7200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b="1" dirty="0" err="1" smtClean="0"/>
                <a:t>Boussinesq</a:t>
              </a:r>
              <a:endParaRPr kumimoji="0" lang="en-US" sz="1100" b="1" i="0" u="none" strike="noStrike" cap="none" normalizeH="0" baseline="0" dirty="0" smtClean="0">
                <a:ln>
                  <a:noFill/>
                </a:ln>
                <a:solidFill>
                  <a:schemeClr val="tx1"/>
                </a:solidFill>
                <a:effectLst/>
              </a:endParaRPr>
            </a:p>
          </p:txBody>
        </p:sp>
        <p:sp>
          <p:nvSpPr>
            <p:cNvPr id="10" name="Rechteck 9"/>
            <p:cNvSpPr/>
            <p:nvPr/>
          </p:nvSpPr>
          <p:spPr bwMode="auto">
            <a:xfrm>
              <a:off x="1619672" y="4030942"/>
              <a:ext cx="1152000" cy="612000"/>
            </a:xfrm>
            <a:prstGeom prst="rect">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b="1" dirty="0" smtClean="0"/>
                <a:t>Shallow </a:t>
              </a:r>
              <a:br>
                <a:rPr lang="en-US" sz="1100" b="1" dirty="0" smtClean="0"/>
              </a:br>
              <a:r>
                <a:rPr lang="en-US" sz="1100" b="1" dirty="0" smtClean="0"/>
                <a:t>water</a:t>
              </a:r>
              <a:br>
                <a:rPr lang="en-US" sz="1100" b="1" dirty="0" smtClean="0"/>
              </a:br>
              <a:r>
                <a:rPr lang="en-US" sz="1100" b="1" dirty="0" smtClean="0"/>
                <a:t>equations</a:t>
              </a:r>
              <a:endParaRPr kumimoji="0" lang="en-US" sz="1100" b="1" i="0" u="none" strike="noStrike" cap="none" normalizeH="0" baseline="0" dirty="0" smtClean="0">
                <a:ln>
                  <a:noFill/>
                </a:ln>
                <a:solidFill>
                  <a:schemeClr val="tx1"/>
                </a:solidFill>
                <a:effectLst/>
              </a:endParaRPr>
            </a:p>
          </p:txBody>
        </p:sp>
        <p:sp>
          <p:nvSpPr>
            <p:cNvPr id="11" name="Rechteck 10"/>
            <p:cNvSpPr/>
            <p:nvPr/>
          </p:nvSpPr>
          <p:spPr bwMode="auto">
            <a:xfrm>
              <a:off x="1475656" y="4895038"/>
              <a:ext cx="1440160" cy="612000"/>
            </a:xfrm>
            <a:prstGeom prst="rect">
              <a:avLst/>
            </a:prstGeom>
            <a:noFill/>
            <a:ln w="19050" cap="flat" cmpd="sng" algn="ctr">
              <a:solidFill>
                <a:srgbClr val="C0C0C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dirty="0" err="1" smtClean="0"/>
                <a:t>Quasigeostrophic</a:t>
              </a:r>
              <a:r>
                <a:rPr lang="en-US" sz="1100" dirty="0" smtClean="0"/>
                <a:t> </a:t>
              </a:r>
              <a:br>
                <a:rPr lang="en-US" sz="1100" dirty="0" smtClean="0"/>
              </a:br>
              <a:r>
                <a:rPr lang="en-US" sz="1100" dirty="0" smtClean="0"/>
                <a:t>shallow water </a:t>
              </a:r>
              <a:br>
                <a:rPr lang="en-US" sz="1100" dirty="0" smtClean="0"/>
              </a:br>
              <a:r>
                <a:rPr lang="en-US" sz="1100" dirty="0" smtClean="0"/>
                <a:t>equations</a:t>
              </a:r>
              <a:endParaRPr kumimoji="0" lang="en-US" sz="1100" i="0" u="none" strike="noStrike" cap="none" normalizeH="0" baseline="0" dirty="0" smtClean="0">
                <a:ln>
                  <a:noFill/>
                </a:ln>
                <a:solidFill>
                  <a:schemeClr val="tx1"/>
                </a:solidFill>
                <a:effectLst/>
              </a:endParaRPr>
            </a:p>
          </p:txBody>
        </p:sp>
        <p:sp>
          <p:nvSpPr>
            <p:cNvPr id="12" name="Rechteck 11"/>
            <p:cNvSpPr/>
            <p:nvPr/>
          </p:nvSpPr>
          <p:spPr bwMode="auto">
            <a:xfrm>
              <a:off x="1513160" y="5687126"/>
              <a:ext cx="1368152" cy="612000"/>
            </a:xfrm>
            <a:prstGeom prst="rect">
              <a:avLst/>
            </a:prstGeom>
            <a:noFill/>
            <a:ln w="19050" cap="flat" cmpd="sng" algn="ctr">
              <a:solidFill>
                <a:srgbClr val="C0C0C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dirty="0" err="1" smtClean="0"/>
                <a:t>Barotropic</a:t>
              </a:r>
              <a:r>
                <a:rPr lang="en-US" sz="1100" dirty="0"/>
                <a:t> </a:t>
              </a:r>
              <a:endParaRPr lang="en-US" sz="1100" dirty="0" smtClean="0"/>
            </a:p>
            <a:p>
              <a:pPr marL="0" marR="0" indent="0" algn="ctr" defTabSz="914400" rtl="0" eaLnBrk="0" fontAlgn="base" latinLnBrk="0" hangingPunct="0">
                <a:lnSpc>
                  <a:spcPct val="100000"/>
                </a:lnSpc>
                <a:spcBef>
                  <a:spcPct val="0"/>
                </a:spcBef>
                <a:spcAft>
                  <a:spcPct val="0"/>
                </a:spcAft>
                <a:buClrTx/>
                <a:buSzTx/>
                <a:buFontTx/>
                <a:buNone/>
                <a:tabLst/>
              </a:pPr>
              <a:r>
                <a:rPr lang="en-US" sz="1100" dirty="0"/>
                <a:t>v</a:t>
              </a:r>
              <a:r>
                <a:rPr kumimoji="0" lang="en-US" sz="1100" i="0" u="none" strike="noStrike" cap="none" normalizeH="0" baseline="0" dirty="0" smtClean="0">
                  <a:ln>
                    <a:noFill/>
                  </a:ln>
                  <a:solidFill>
                    <a:schemeClr val="tx1"/>
                  </a:solidFill>
                  <a:effectLst/>
                </a:rPr>
                <a:t>orticity</a:t>
              </a:r>
            </a:p>
            <a:p>
              <a:pPr marL="0" marR="0" indent="0" algn="ctr" defTabSz="914400" rtl="0" eaLnBrk="0" fontAlgn="base" latinLnBrk="0" hangingPunct="0">
                <a:lnSpc>
                  <a:spcPct val="100000"/>
                </a:lnSpc>
                <a:spcBef>
                  <a:spcPct val="0"/>
                </a:spcBef>
                <a:spcAft>
                  <a:spcPct val="0"/>
                </a:spcAft>
                <a:buClrTx/>
                <a:buSzTx/>
                <a:buFontTx/>
                <a:buNone/>
                <a:tabLst/>
              </a:pPr>
              <a:r>
                <a:rPr lang="en-US" sz="1100" dirty="0" smtClean="0"/>
                <a:t>equation</a:t>
              </a:r>
              <a:endParaRPr kumimoji="0" lang="en-US" sz="1100" i="0" u="none" strike="noStrike" cap="none" normalizeH="0" baseline="0" dirty="0" smtClean="0">
                <a:ln>
                  <a:noFill/>
                </a:ln>
                <a:solidFill>
                  <a:schemeClr val="tx1"/>
                </a:solidFill>
                <a:effectLst/>
              </a:endParaRPr>
            </a:p>
          </p:txBody>
        </p:sp>
        <p:sp>
          <p:nvSpPr>
            <p:cNvPr id="13" name="Rechteck 12"/>
            <p:cNvSpPr/>
            <p:nvPr/>
          </p:nvSpPr>
          <p:spPr bwMode="auto">
            <a:xfrm>
              <a:off x="3203848" y="4446933"/>
              <a:ext cx="1399038" cy="684000"/>
            </a:xfrm>
            <a:prstGeom prst="rect">
              <a:avLst/>
            </a:prstGeom>
            <a:noFill/>
            <a:ln w="19050" cap="flat" cmpd="sng" algn="ctr">
              <a:solidFill>
                <a:srgbClr val="C0C0C0"/>
              </a:solidFill>
              <a:prstDash val="solid"/>
              <a:round/>
              <a:headEnd type="none" w="med" len="med"/>
              <a:tailEnd type="none" w="med" len="med"/>
            </a:ln>
            <a:effectLst/>
            <a:extLst/>
          </p:spPr>
          <p:txBody>
            <a:bodyPr vert="horz" wrap="square" lIns="91440" tIns="7200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dirty="0" err="1" smtClean="0"/>
                <a:t>Quasigeostrophic</a:t>
              </a:r>
              <a:r>
                <a:rPr lang="en-US" sz="1100" dirty="0" smtClean="0"/>
                <a:t/>
              </a:r>
              <a:br>
                <a:rPr lang="en-US" sz="1100" dirty="0" smtClean="0"/>
              </a:br>
              <a:r>
                <a:rPr lang="en-US" sz="1100" dirty="0" smtClean="0"/>
                <a:t>equations</a:t>
              </a:r>
              <a:endParaRPr kumimoji="0" lang="en-US" sz="1100" i="0" u="none" strike="noStrike" cap="none" normalizeH="0" baseline="0" dirty="0" smtClean="0">
                <a:ln>
                  <a:noFill/>
                </a:ln>
                <a:solidFill>
                  <a:schemeClr val="tx1"/>
                </a:solidFill>
                <a:effectLst/>
              </a:endParaRPr>
            </a:p>
          </p:txBody>
        </p:sp>
        <p:sp>
          <p:nvSpPr>
            <p:cNvPr id="14" name="Rechteck 13"/>
            <p:cNvSpPr/>
            <p:nvPr/>
          </p:nvSpPr>
          <p:spPr bwMode="auto">
            <a:xfrm>
              <a:off x="4788152" y="4782526"/>
              <a:ext cx="1224000" cy="684000"/>
            </a:xfrm>
            <a:prstGeom prst="rect">
              <a:avLst/>
            </a:prstGeom>
            <a:noFill/>
            <a:ln w="19050" cap="flat" cmpd="sng" algn="ctr">
              <a:solidFill>
                <a:srgbClr val="C0C0C0"/>
              </a:solidFill>
              <a:prstDash val="solid"/>
              <a:round/>
              <a:headEnd type="none" w="med" len="med"/>
              <a:tailEnd type="none" w="med" len="med"/>
            </a:ln>
            <a:effectLst/>
            <a:extLst/>
          </p:spPr>
          <p:txBody>
            <a:bodyPr vert="horz" wrap="square" lIns="91440" tIns="7200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dirty="0" smtClean="0"/>
                <a:t>Planetary </a:t>
              </a:r>
              <a:br>
                <a:rPr lang="en-US" sz="1100" dirty="0" smtClean="0"/>
              </a:br>
              <a:r>
                <a:rPr lang="en-US" sz="1100" dirty="0" smtClean="0"/>
                <a:t>geostrophic</a:t>
              </a:r>
              <a:endParaRPr kumimoji="0" lang="en-US" sz="1100" i="0" u="none" strike="noStrike" cap="none" normalizeH="0" baseline="0" dirty="0" smtClean="0">
                <a:ln>
                  <a:noFill/>
                </a:ln>
                <a:solidFill>
                  <a:schemeClr val="tx1"/>
                </a:solidFill>
                <a:effectLst/>
              </a:endParaRPr>
            </a:p>
          </p:txBody>
        </p:sp>
        <p:sp>
          <p:nvSpPr>
            <p:cNvPr id="15" name="Rechteck 14"/>
            <p:cNvSpPr/>
            <p:nvPr/>
          </p:nvSpPr>
          <p:spPr bwMode="auto">
            <a:xfrm>
              <a:off x="6182118" y="5045966"/>
              <a:ext cx="1224000" cy="684000"/>
            </a:xfrm>
            <a:prstGeom prst="rect">
              <a:avLst/>
            </a:prstGeom>
            <a:noFill/>
            <a:ln w="19050" cap="flat" cmpd="sng" algn="ctr">
              <a:solidFill>
                <a:srgbClr val="C0C0C0"/>
              </a:solidFill>
              <a:prstDash val="solid"/>
              <a:round/>
              <a:headEnd type="none" w="med" len="med"/>
              <a:tailEnd type="none" w="med" len="med"/>
            </a:ln>
            <a:effectLst/>
            <a:extLst/>
          </p:spPr>
          <p:txBody>
            <a:bodyPr vert="horz" wrap="square" lIns="91440" tIns="7200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dirty="0" smtClean="0"/>
                <a:t>Semi-</a:t>
              </a:r>
              <a:br>
                <a:rPr lang="en-US" sz="1100" dirty="0" smtClean="0"/>
              </a:br>
              <a:r>
                <a:rPr lang="en-US" sz="1100" dirty="0" smtClean="0"/>
                <a:t>geostrophic</a:t>
              </a:r>
              <a:endParaRPr kumimoji="0" lang="en-US" sz="1100" i="0" u="none" strike="noStrike" cap="none" normalizeH="0" baseline="0" dirty="0" smtClean="0">
                <a:ln>
                  <a:noFill/>
                </a:ln>
                <a:solidFill>
                  <a:schemeClr val="tx1"/>
                </a:solidFill>
                <a:effectLst/>
              </a:endParaRPr>
            </a:p>
          </p:txBody>
        </p:sp>
        <p:cxnSp>
          <p:nvCxnSpPr>
            <p:cNvPr id="17" name="Gerade Verbindung 16"/>
            <p:cNvCxnSpPr>
              <a:stCxn id="3" idx="2"/>
              <a:endCxn id="4" idx="0"/>
            </p:cNvCxnSpPr>
            <p:nvPr/>
          </p:nvCxnSpPr>
          <p:spPr bwMode="auto">
            <a:xfrm>
              <a:off x="5067494" y="1762622"/>
              <a:ext cx="0" cy="324104"/>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17"/>
            <p:cNvCxnSpPr>
              <a:stCxn id="4" idx="1"/>
              <a:endCxn id="5" idx="0"/>
            </p:cNvCxnSpPr>
            <p:nvPr/>
          </p:nvCxnSpPr>
          <p:spPr bwMode="auto">
            <a:xfrm flipH="1">
              <a:off x="3421593" y="2392726"/>
              <a:ext cx="1078527" cy="626305"/>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20"/>
            <p:cNvCxnSpPr>
              <a:stCxn id="6" idx="0"/>
              <a:endCxn id="4" idx="3"/>
            </p:cNvCxnSpPr>
            <p:nvPr/>
          </p:nvCxnSpPr>
          <p:spPr bwMode="auto">
            <a:xfrm flipH="1" flipV="1">
              <a:off x="5652120" y="2392726"/>
              <a:ext cx="1062214" cy="627104"/>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23"/>
            <p:cNvCxnSpPr>
              <a:stCxn id="4" idx="2"/>
              <a:endCxn id="7" idx="0"/>
            </p:cNvCxnSpPr>
            <p:nvPr/>
          </p:nvCxnSpPr>
          <p:spPr bwMode="auto">
            <a:xfrm>
              <a:off x="5076120" y="2698726"/>
              <a:ext cx="10130" cy="612136"/>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 Verbindung 27"/>
            <p:cNvCxnSpPr>
              <a:stCxn id="6" idx="2"/>
              <a:endCxn id="8" idx="0"/>
            </p:cNvCxnSpPr>
            <p:nvPr/>
          </p:nvCxnSpPr>
          <p:spPr bwMode="auto">
            <a:xfrm>
              <a:off x="6714334" y="3595830"/>
              <a:ext cx="666042" cy="181584"/>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 Verbindung 30"/>
            <p:cNvCxnSpPr>
              <a:stCxn id="8" idx="2"/>
              <a:endCxn id="9" idx="0"/>
            </p:cNvCxnSpPr>
            <p:nvPr/>
          </p:nvCxnSpPr>
          <p:spPr bwMode="auto">
            <a:xfrm>
              <a:off x="7380376" y="4389414"/>
              <a:ext cx="936104" cy="28816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 Verbindung 33"/>
            <p:cNvCxnSpPr>
              <a:stCxn id="7" idx="1"/>
              <a:endCxn id="10" idx="0"/>
            </p:cNvCxnSpPr>
            <p:nvPr/>
          </p:nvCxnSpPr>
          <p:spPr bwMode="auto">
            <a:xfrm flipH="1">
              <a:off x="2195672" y="3742862"/>
              <a:ext cx="2278578" cy="28808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 Verbindung 38"/>
            <p:cNvCxnSpPr>
              <a:stCxn id="7" idx="2"/>
              <a:endCxn id="13" idx="0"/>
            </p:cNvCxnSpPr>
            <p:nvPr/>
          </p:nvCxnSpPr>
          <p:spPr bwMode="auto">
            <a:xfrm flipH="1">
              <a:off x="3903367" y="4174862"/>
              <a:ext cx="1182883" cy="272071"/>
            </a:xfrm>
            <a:prstGeom prst="line">
              <a:avLst/>
            </a:prstGeom>
            <a:solidFill>
              <a:schemeClr val="accent1"/>
            </a:solidFill>
            <a:ln w="222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a:stCxn id="7" idx="2"/>
              <a:endCxn id="14" idx="0"/>
            </p:cNvCxnSpPr>
            <p:nvPr/>
          </p:nvCxnSpPr>
          <p:spPr bwMode="auto">
            <a:xfrm>
              <a:off x="5086250" y="4174862"/>
              <a:ext cx="313902" cy="607664"/>
            </a:xfrm>
            <a:prstGeom prst="line">
              <a:avLst/>
            </a:prstGeom>
            <a:solidFill>
              <a:schemeClr val="accent1"/>
            </a:solidFill>
            <a:ln w="222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a:stCxn id="7" idx="2"/>
              <a:endCxn id="15" idx="0"/>
            </p:cNvCxnSpPr>
            <p:nvPr/>
          </p:nvCxnSpPr>
          <p:spPr bwMode="auto">
            <a:xfrm>
              <a:off x="5086250" y="4174862"/>
              <a:ext cx="1707868" cy="871104"/>
            </a:xfrm>
            <a:prstGeom prst="line">
              <a:avLst/>
            </a:prstGeom>
            <a:solidFill>
              <a:schemeClr val="accent1"/>
            </a:solidFill>
            <a:ln w="222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 Verbindung 47"/>
            <p:cNvCxnSpPr>
              <a:stCxn id="10" idx="2"/>
              <a:endCxn id="11" idx="0"/>
            </p:cNvCxnSpPr>
            <p:nvPr/>
          </p:nvCxnSpPr>
          <p:spPr bwMode="auto">
            <a:xfrm>
              <a:off x="2195672" y="4642942"/>
              <a:ext cx="64" cy="252096"/>
            </a:xfrm>
            <a:prstGeom prst="line">
              <a:avLst/>
            </a:prstGeom>
            <a:solidFill>
              <a:schemeClr val="accent1"/>
            </a:solidFill>
            <a:ln w="222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Gerade Verbindung 50"/>
            <p:cNvCxnSpPr>
              <a:stCxn id="11" idx="2"/>
              <a:endCxn id="12" idx="0"/>
            </p:cNvCxnSpPr>
            <p:nvPr/>
          </p:nvCxnSpPr>
          <p:spPr bwMode="auto">
            <a:xfrm>
              <a:off x="2195736" y="5507038"/>
              <a:ext cx="1500" cy="180088"/>
            </a:xfrm>
            <a:prstGeom prst="line">
              <a:avLst/>
            </a:prstGeom>
            <a:solidFill>
              <a:schemeClr val="accent1"/>
            </a:solidFill>
            <a:ln w="222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Rechteck 60"/>
            <p:cNvSpPr/>
            <p:nvPr/>
          </p:nvSpPr>
          <p:spPr bwMode="auto">
            <a:xfrm>
              <a:off x="7189293" y="1762622"/>
              <a:ext cx="1534165" cy="252000"/>
            </a:xfrm>
            <a:prstGeom prst="rect">
              <a:avLst/>
            </a:prstGeom>
            <a:solidFill>
              <a:schemeClr val="accent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b="1" dirty="0"/>
                <a:t>f</a:t>
              </a:r>
              <a:r>
                <a:rPr kumimoji="0" lang="en-US" sz="1100" b="1" i="0" u="none" strike="noStrike" cap="none" normalizeH="0" baseline="0" dirty="0" smtClean="0">
                  <a:ln>
                    <a:noFill/>
                  </a:ln>
                  <a:solidFill>
                    <a:schemeClr val="tx1"/>
                  </a:solidFill>
                  <a:effectLst/>
                </a:rPr>
                <a:t>iltered wave type</a:t>
              </a:r>
            </a:p>
          </p:txBody>
        </p:sp>
        <p:pic>
          <p:nvPicPr>
            <p:cNvPr id="67" name="Grafik 66" descr="IguanaTex_tmp.png"/>
            <p:cNvPicPr>
              <a:picLocks noChangeAspect="1"/>
            </p:cNvPicPr>
            <p:nvPr>
              <p:custDataLst>
                <p:tags r:id="rId3"/>
              </p:custDataLst>
            </p:nvPr>
          </p:nvPicPr>
          <p:blipFill>
            <a:blip r:embed="rId7" cstate="print"/>
            <a:stretch>
              <a:fillRect/>
            </a:stretch>
          </p:blipFill>
          <p:spPr>
            <a:xfrm>
              <a:off x="1343300" y="2656930"/>
              <a:ext cx="704454" cy="163495"/>
            </a:xfrm>
            <a:prstGeom prst="rect">
              <a:avLst/>
            </a:prstGeom>
          </p:spPr>
        </p:pic>
        <p:cxnSp>
          <p:nvCxnSpPr>
            <p:cNvPr id="72" name="Gerade Verbindung 71"/>
            <p:cNvCxnSpPr>
              <a:stCxn id="6" idx="2"/>
              <a:endCxn id="7" idx="3"/>
            </p:cNvCxnSpPr>
            <p:nvPr/>
          </p:nvCxnSpPr>
          <p:spPr bwMode="auto">
            <a:xfrm flipH="1">
              <a:off x="5698250" y="3595830"/>
              <a:ext cx="1016084" cy="147032"/>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Gerade Verbindung 74"/>
            <p:cNvCxnSpPr>
              <a:stCxn id="7" idx="1"/>
              <a:endCxn id="5" idx="2"/>
            </p:cNvCxnSpPr>
            <p:nvPr/>
          </p:nvCxnSpPr>
          <p:spPr bwMode="auto">
            <a:xfrm flipH="1" flipV="1">
              <a:off x="3421593" y="3595031"/>
              <a:ext cx="1052657" cy="147831"/>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feld 21"/>
            <p:cNvSpPr txBox="1"/>
            <p:nvPr/>
          </p:nvSpPr>
          <p:spPr>
            <a:xfrm>
              <a:off x="6175730" y="2455677"/>
              <a:ext cx="320922" cy="338554"/>
            </a:xfrm>
            <a:prstGeom prst="rect">
              <a:avLst/>
            </a:prstGeom>
            <a:noFill/>
          </p:spPr>
          <p:txBody>
            <a:bodyPr wrap="none" rtlCol="0">
              <a:spAutoFit/>
            </a:bodyPr>
            <a:lstStyle/>
            <a:p>
              <a:r>
                <a:rPr lang="en-US" sz="1600" b="1" dirty="0" smtClean="0">
                  <a:solidFill>
                    <a:schemeClr val="tx2"/>
                  </a:solidFill>
                </a:rPr>
                <a:t>S</a:t>
              </a:r>
              <a:endParaRPr lang="en-US" sz="1600" b="1" dirty="0">
                <a:solidFill>
                  <a:schemeClr val="tx2"/>
                </a:solidFill>
              </a:endParaRPr>
            </a:p>
          </p:txBody>
        </p:sp>
        <p:sp>
          <p:nvSpPr>
            <p:cNvPr id="49" name="Textfeld 48"/>
            <p:cNvSpPr txBox="1"/>
            <p:nvPr/>
          </p:nvSpPr>
          <p:spPr>
            <a:xfrm>
              <a:off x="4081479" y="3419708"/>
              <a:ext cx="320922" cy="338554"/>
            </a:xfrm>
            <a:prstGeom prst="rect">
              <a:avLst/>
            </a:prstGeom>
            <a:noFill/>
          </p:spPr>
          <p:txBody>
            <a:bodyPr wrap="none" rtlCol="0">
              <a:spAutoFit/>
            </a:bodyPr>
            <a:lstStyle/>
            <a:p>
              <a:r>
                <a:rPr lang="en-US" sz="1600" b="1" dirty="0" smtClean="0">
                  <a:solidFill>
                    <a:schemeClr val="tx2"/>
                  </a:solidFill>
                </a:rPr>
                <a:t>S</a:t>
              </a:r>
              <a:endParaRPr lang="en-US" sz="1600" b="1" dirty="0">
                <a:solidFill>
                  <a:schemeClr val="tx2"/>
                </a:solidFill>
              </a:endParaRPr>
            </a:p>
          </p:txBody>
        </p:sp>
        <p:sp>
          <p:nvSpPr>
            <p:cNvPr id="50" name="Textfeld 49"/>
            <p:cNvSpPr txBox="1"/>
            <p:nvPr/>
          </p:nvSpPr>
          <p:spPr>
            <a:xfrm>
              <a:off x="3700664" y="2456806"/>
              <a:ext cx="332142" cy="338554"/>
            </a:xfrm>
            <a:prstGeom prst="rect">
              <a:avLst/>
            </a:prstGeom>
            <a:noFill/>
          </p:spPr>
          <p:txBody>
            <a:bodyPr wrap="none" rtlCol="0">
              <a:spAutoFit/>
            </a:bodyPr>
            <a:lstStyle/>
            <a:p>
              <a:r>
                <a:rPr lang="en-US" sz="1600" b="1" dirty="0" smtClean="0">
                  <a:solidFill>
                    <a:schemeClr val="tx2"/>
                  </a:solidFill>
                </a:rPr>
                <a:t>H</a:t>
              </a:r>
              <a:endParaRPr lang="en-US" sz="1600" b="1" dirty="0">
                <a:solidFill>
                  <a:schemeClr val="tx2"/>
                </a:solidFill>
              </a:endParaRPr>
            </a:p>
          </p:txBody>
        </p:sp>
        <p:sp>
          <p:nvSpPr>
            <p:cNvPr id="52" name="Textfeld 51"/>
            <p:cNvSpPr txBox="1"/>
            <p:nvPr/>
          </p:nvSpPr>
          <p:spPr>
            <a:xfrm>
              <a:off x="5732918" y="3425449"/>
              <a:ext cx="332142" cy="338554"/>
            </a:xfrm>
            <a:prstGeom prst="rect">
              <a:avLst/>
            </a:prstGeom>
            <a:noFill/>
          </p:spPr>
          <p:txBody>
            <a:bodyPr wrap="none" rtlCol="0">
              <a:spAutoFit/>
            </a:bodyPr>
            <a:lstStyle/>
            <a:p>
              <a:r>
                <a:rPr lang="en-US" sz="1600" b="1" dirty="0" smtClean="0">
                  <a:solidFill>
                    <a:schemeClr val="tx2"/>
                  </a:solidFill>
                </a:rPr>
                <a:t>H</a:t>
              </a:r>
              <a:endParaRPr lang="en-US" sz="1600" b="1" dirty="0">
                <a:solidFill>
                  <a:schemeClr val="tx2"/>
                </a:solidFill>
              </a:endParaRPr>
            </a:p>
          </p:txBody>
        </p:sp>
        <p:sp>
          <p:nvSpPr>
            <p:cNvPr id="60" name="Rechteck 59"/>
            <p:cNvSpPr/>
            <p:nvPr/>
          </p:nvSpPr>
          <p:spPr bwMode="auto">
            <a:xfrm>
              <a:off x="7102269" y="1254799"/>
              <a:ext cx="1821706" cy="403646"/>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100" b="1" dirty="0" smtClean="0">
                  <a:solidFill>
                    <a:schemeClr val="tx2"/>
                  </a:solidFill>
                </a:rPr>
                <a:t>S</a:t>
              </a:r>
              <a:r>
                <a:rPr lang="en-US" sz="1100" b="1" dirty="0" smtClean="0"/>
                <a:t>: shallow atm. approx.</a:t>
              </a:r>
            </a:p>
            <a:p>
              <a:pPr marL="0" marR="0" indent="0"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2"/>
                  </a:solidFill>
                  <a:effectLst/>
                </a:rPr>
                <a:t>H</a:t>
              </a:r>
              <a:r>
                <a:rPr kumimoji="0" lang="en-US" sz="1100" b="1" i="0" u="none" strike="noStrike" cap="none" normalizeH="0" baseline="0" dirty="0" smtClean="0">
                  <a:ln>
                    <a:noFill/>
                  </a:ln>
                  <a:solidFill>
                    <a:schemeClr val="tx1"/>
                  </a:solidFill>
                  <a:effectLst/>
                </a:rPr>
                <a:t>:</a:t>
              </a:r>
              <a:r>
                <a:rPr kumimoji="0" lang="en-US" sz="1100" b="1" i="0" u="none" strike="noStrike" cap="none" normalizeH="0" dirty="0" smtClean="0">
                  <a:ln>
                    <a:noFill/>
                  </a:ln>
                  <a:solidFill>
                    <a:schemeClr val="tx1"/>
                  </a:solidFill>
                  <a:effectLst/>
                </a:rPr>
                <a:t> hydrostatic approx.</a:t>
              </a:r>
              <a:endParaRPr kumimoji="0" lang="en-US" sz="1100" b="1" i="0" u="none" strike="noStrike" cap="none" normalizeH="0" baseline="0" dirty="0" smtClean="0">
                <a:ln>
                  <a:noFill/>
                </a:ln>
                <a:solidFill>
                  <a:schemeClr val="tx1"/>
                </a:solidFill>
                <a:effectLst/>
              </a:endParaRPr>
            </a:p>
          </p:txBody>
        </p:sp>
      </p:grpSp>
    </p:spTree>
    <p:extLst>
      <p:ext uri="{BB962C8B-B14F-4D97-AF65-F5344CB8AC3E}">
        <p14:creationId xmlns:p14="http://schemas.microsoft.com/office/powerpoint/2010/main" val="142303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a:grpSpLocks noChangeAspect="1"/>
          </p:cNvGrpSpPr>
          <p:nvPr/>
        </p:nvGrpSpPr>
        <p:grpSpPr>
          <a:xfrm>
            <a:off x="2843808" y="3486342"/>
            <a:ext cx="3512669" cy="2534946"/>
            <a:chOff x="1763688" y="1556792"/>
            <a:chExt cx="5629275" cy="4062413"/>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556792"/>
              <a:ext cx="5629275" cy="4062413"/>
            </a:xfrm>
            <a:prstGeom prst="rect">
              <a:avLst/>
            </a:prstGeom>
          </p:spPr>
        </p:pic>
        <p:sp>
          <p:nvSpPr>
            <p:cNvPr id="3" name="Textfeld 2"/>
            <p:cNvSpPr txBox="1"/>
            <p:nvPr/>
          </p:nvSpPr>
          <p:spPr>
            <a:xfrm>
              <a:off x="5292080" y="1652669"/>
              <a:ext cx="1961468" cy="2719051"/>
            </a:xfrm>
            <a:prstGeom prst="rect">
              <a:avLst/>
            </a:prstGeom>
            <a:solidFill>
              <a:schemeClr val="tx2">
                <a:alpha val="42000"/>
              </a:schemeClr>
            </a:solidFill>
          </p:spPr>
          <p:txBody>
            <a:bodyPr wrap="square" rtlCol="0">
              <a:noAutofit/>
            </a:bodyPr>
            <a:lstStyle/>
            <a:p>
              <a:endParaRPr lang="en-US" dirty="0"/>
            </a:p>
          </p:txBody>
        </p:sp>
        <p:sp>
          <p:nvSpPr>
            <p:cNvPr id="4" name="Textfeld 3"/>
            <p:cNvSpPr txBox="1"/>
            <p:nvPr/>
          </p:nvSpPr>
          <p:spPr>
            <a:xfrm>
              <a:off x="2411760" y="3587998"/>
              <a:ext cx="2016224" cy="1425178"/>
            </a:xfrm>
            <a:prstGeom prst="rect">
              <a:avLst/>
            </a:prstGeom>
            <a:solidFill>
              <a:schemeClr val="accent2">
                <a:alpha val="42000"/>
              </a:schemeClr>
            </a:solidFill>
          </p:spPr>
          <p:txBody>
            <a:bodyPr wrap="square" rtlCol="0">
              <a:noAutofit/>
            </a:bodyPr>
            <a:lstStyle/>
            <a:p>
              <a:endParaRPr lang="en-US" dirty="0"/>
            </a:p>
          </p:txBody>
        </p:sp>
      </p:grpSp>
      <p:sp>
        <p:nvSpPr>
          <p:cNvPr id="6" name="Inhaltsplatzhalter 1"/>
          <p:cNvSpPr txBox="1">
            <a:spLocks/>
          </p:cNvSpPr>
          <p:nvPr/>
        </p:nvSpPr>
        <p:spPr>
          <a:xfrm>
            <a:off x="326639" y="1124744"/>
            <a:ext cx="7886940" cy="2334915"/>
          </a:xfrm>
          <a:prstGeom prst="rect">
            <a:avLst/>
          </a:prstGeom>
        </p:spPr>
        <p:txBody>
          <a:bodyPr/>
          <a:lstStyle>
            <a:lvl1pPr marL="352425" indent="-352425"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2pPr>
            <a:lvl3pPr marL="1143000" indent="-22860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3pPr>
            <a:lvl4pPr marL="1600200" indent="-22860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4pPr>
            <a:lvl5pPr marL="2057400" indent="-22860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altLang="de-DE" sz="1600" kern="0" dirty="0" smtClean="0"/>
              <a:t>Many past and present </a:t>
            </a:r>
            <a:r>
              <a:rPr lang="en-US" altLang="de-DE" sz="1600" b="1" kern="0" dirty="0" smtClean="0"/>
              <a:t>climate models </a:t>
            </a:r>
            <a:r>
              <a:rPr lang="en-US" altLang="de-DE" sz="1600" kern="0" dirty="0" smtClean="0"/>
              <a:t>make use of the </a:t>
            </a:r>
            <a:r>
              <a:rPr lang="en-US" altLang="de-DE" sz="1600" b="1" kern="0" dirty="0" smtClean="0"/>
              <a:t>hydrostatic primitive equations</a:t>
            </a:r>
          </a:p>
          <a:p>
            <a:pPr marL="0" indent="0">
              <a:buFont typeface="Wingdings" pitchFamily="2" charset="2"/>
              <a:buNone/>
            </a:pPr>
            <a:endParaRPr lang="en-US" altLang="de-DE" sz="1000" kern="0" dirty="0" smtClean="0"/>
          </a:p>
          <a:p>
            <a:r>
              <a:rPr lang="en-US" altLang="de-DE" sz="1600" kern="0" dirty="0" smtClean="0"/>
              <a:t>Many models of small-scale dynamics (e.g. </a:t>
            </a:r>
            <a:r>
              <a:rPr lang="en-US" altLang="de-DE" sz="1600" b="1" kern="0" dirty="0" smtClean="0"/>
              <a:t>large-eddy simulation models</a:t>
            </a:r>
            <a:r>
              <a:rPr lang="en-US" altLang="de-DE" sz="1600" kern="0" dirty="0" smtClean="0"/>
              <a:t>) use some form of </a:t>
            </a:r>
            <a:r>
              <a:rPr lang="en-US" altLang="de-DE" sz="1600" b="1" kern="0" dirty="0" err="1" smtClean="0"/>
              <a:t>anelastic</a:t>
            </a:r>
            <a:r>
              <a:rPr lang="en-US" altLang="de-DE" sz="1600" b="1" kern="0" dirty="0" smtClean="0"/>
              <a:t> equations.</a:t>
            </a:r>
          </a:p>
          <a:p>
            <a:pPr lvl="1"/>
            <a:endParaRPr lang="en-US" altLang="de-DE" sz="1000" kern="0" dirty="0" smtClean="0"/>
          </a:p>
          <a:p>
            <a:r>
              <a:rPr lang="en-US" altLang="de-DE" sz="1600" kern="0" dirty="0" smtClean="0"/>
              <a:t>Unfortunately neither the hydrostatic nor </a:t>
            </a:r>
            <a:r>
              <a:rPr lang="en-US" altLang="de-DE" sz="1600" kern="0" dirty="0" err="1" smtClean="0"/>
              <a:t>anelastic</a:t>
            </a:r>
            <a:r>
              <a:rPr lang="en-US" altLang="de-DE" sz="1600" kern="0" dirty="0" smtClean="0"/>
              <a:t> approx. are valid on all scales</a:t>
            </a:r>
          </a:p>
          <a:p>
            <a:pPr lvl="1"/>
            <a:r>
              <a:rPr lang="en-US" altLang="de-DE" sz="1400" kern="0" dirty="0" smtClean="0"/>
              <a:t>hydrostatic approx. becomes inaccurate for  </a:t>
            </a:r>
            <a:r>
              <a:rPr lang="el-GR" altLang="de-DE" sz="1400" kern="0" dirty="0" smtClean="0"/>
              <a:t>Δ</a:t>
            </a:r>
            <a:r>
              <a:rPr lang="de-DE" altLang="de-DE" sz="1400" kern="0" dirty="0" smtClean="0"/>
              <a:t>x &lt; 10km</a:t>
            </a:r>
          </a:p>
        </p:txBody>
      </p:sp>
      <p:sp>
        <p:nvSpPr>
          <p:cNvPr id="13" name="Textfeld 12"/>
          <p:cNvSpPr txBox="1"/>
          <p:nvPr/>
        </p:nvSpPr>
        <p:spPr>
          <a:xfrm>
            <a:off x="3016702" y="6004036"/>
            <a:ext cx="3499514" cy="261610"/>
          </a:xfrm>
          <a:prstGeom prst="rect">
            <a:avLst/>
          </a:prstGeom>
          <a:solidFill>
            <a:schemeClr val="bg1"/>
          </a:solidFill>
        </p:spPr>
        <p:txBody>
          <a:bodyPr wrap="square" rtlCol="0">
            <a:spAutoFit/>
          </a:bodyPr>
          <a:lstStyle/>
          <a:p>
            <a:pPr algn="ctr"/>
            <a:r>
              <a:rPr lang="en-US" sz="1100" dirty="0" smtClean="0"/>
              <a:t>Scope of </a:t>
            </a:r>
            <a:r>
              <a:rPr lang="en-US" sz="1100" b="1" dirty="0" err="1" smtClean="0">
                <a:solidFill>
                  <a:schemeClr val="accent2"/>
                </a:solidFill>
              </a:rPr>
              <a:t>anelastic</a:t>
            </a:r>
            <a:r>
              <a:rPr lang="en-US" sz="1100" dirty="0" smtClean="0"/>
              <a:t>- and </a:t>
            </a:r>
            <a:r>
              <a:rPr lang="en-US" sz="1100" b="1" dirty="0" smtClean="0">
                <a:solidFill>
                  <a:schemeClr val="tx2"/>
                </a:solidFill>
              </a:rPr>
              <a:t>primitive</a:t>
            </a:r>
            <a:r>
              <a:rPr lang="en-US" sz="1100" dirty="0" smtClean="0"/>
              <a:t> equations </a:t>
            </a:r>
            <a:endParaRPr lang="en-US" sz="1100" dirty="0"/>
          </a:p>
        </p:txBody>
      </p:sp>
      <p:sp>
        <p:nvSpPr>
          <p:cNvPr id="9" name="Rectangle 2"/>
          <p:cNvSpPr txBox="1">
            <a:spLocks noChangeArrowheads="1"/>
          </p:cNvSpPr>
          <p:nvPr/>
        </p:nvSpPr>
        <p:spPr>
          <a:xfrm>
            <a:off x="467544" y="217518"/>
            <a:ext cx="5760640" cy="665324"/>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eaLnBrk="1" hangingPunct="1"/>
            <a:r>
              <a:rPr lang="de-DE" altLang="de-DE" sz="2000" kern="0" dirty="0" err="1" smtClean="0"/>
              <a:t>Hierarchy</a:t>
            </a:r>
            <a:r>
              <a:rPr lang="de-DE" altLang="de-DE" sz="2000" kern="0" dirty="0" smtClean="0"/>
              <a:t> </a:t>
            </a:r>
            <a:r>
              <a:rPr lang="de-DE" altLang="de-DE" sz="2000" kern="0" dirty="0" err="1" smtClean="0"/>
              <a:t>of</a:t>
            </a:r>
            <a:r>
              <a:rPr lang="de-DE" altLang="de-DE" sz="2000" kern="0" dirty="0" smtClean="0"/>
              <a:t> </a:t>
            </a:r>
            <a:r>
              <a:rPr lang="de-DE" altLang="de-DE" sz="2000" kern="0" dirty="0" err="1" smtClean="0"/>
              <a:t>frequently</a:t>
            </a:r>
            <a:r>
              <a:rPr lang="de-DE" altLang="de-DE" sz="2000" kern="0" dirty="0" smtClean="0"/>
              <a:t> </a:t>
            </a:r>
            <a:r>
              <a:rPr lang="de-DE" altLang="de-DE" sz="2000" kern="0" dirty="0" err="1" smtClean="0"/>
              <a:t>used</a:t>
            </a:r>
            <a:r>
              <a:rPr lang="de-DE" altLang="de-DE" sz="2000" kern="0" dirty="0" smtClean="0"/>
              <a:t> </a:t>
            </a:r>
            <a:r>
              <a:rPr lang="de-DE" altLang="de-DE" sz="2000" kern="0" dirty="0" err="1" smtClean="0"/>
              <a:t>approximate</a:t>
            </a:r>
            <a:r>
              <a:rPr lang="de-DE" altLang="de-DE" sz="2000" kern="0" dirty="0" smtClean="0"/>
              <a:t> </a:t>
            </a:r>
            <a:r>
              <a:rPr lang="de-DE" altLang="de-DE" sz="2000" kern="0" dirty="0" err="1" smtClean="0"/>
              <a:t>equation</a:t>
            </a:r>
            <a:r>
              <a:rPr lang="de-DE" altLang="de-DE" sz="2000" kern="0" dirty="0" smtClean="0"/>
              <a:t> </a:t>
            </a:r>
            <a:r>
              <a:rPr lang="de-DE" altLang="de-DE" sz="2000" kern="0" dirty="0" err="1" smtClean="0"/>
              <a:t>sets</a:t>
            </a:r>
            <a:endParaRPr lang="de-DE" altLang="de-DE" sz="2000" kern="0" dirty="0" smtClean="0"/>
          </a:p>
        </p:txBody>
      </p:sp>
    </p:spTree>
    <p:extLst>
      <p:ext uri="{BB962C8B-B14F-4D97-AF65-F5344CB8AC3E}">
        <p14:creationId xmlns:p14="http://schemas.microsoft.com/office/powerpoint/2010/main" val="15546196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1879948" y="3395715"/>
            <a:ext cx="4420245" cy="1218724"/>
          </a:xfrm>
          <a:prstGeom prst="rect">
            <a:avLst/>
          </a:prstGeom>
          <a:solidFill>
            <a:srgbClr val="D2E1F5"/>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Inhaltsplatzhalter 1"/>
          <p:cNvSpPr txBox="1">
            <a:spLocks/>
          </p:cNvSpPr>
          <p:nvPr/>
        </p:nvSpPr>
        <p:spPr>
          <a:xfrm>
            <a:off x="395496" y="1916832"/>
            <a:ext cx="7056824" cy="2334915"/>
          </a:xfrm>
          <a:prstGeom prst="rect">
            <a:avLst/>
          </a:prstGeom>
        </p:spPr>
        <p:txBody>
          <a:bodyPr/>
          <a:lstStyle>
            <a:lvl1pPr marL="352425" indent="-352425"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2pPr>
            <a:lvl3pPr marL="1143000" indent="-22860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3pPr>
            <a:lvl4pPr marL="1600200" indent="-22860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4pPr>
            <a:lvl5pPr marL="2057400" indent="-22860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altLang="de-DE" sz="1600" kern="0" dirty="0" smtClean="0"/>
              <a:t>ICON aims at being applicable on a very wide range of scales </a:t>
            </a:r>
            <a:br>
              <a:rPr lang="en-US" altLang="de-DE" sz="1600" kern="0" dirty="0" smtClean="0"/>
            </a:br>
            <a:r>
              <a:rPr lang="en-US" altLang="de-DE" sz="1600" kern="0" dirty="0" smtClean="0"/>
              <a:t>(</a:t>
            </a:r>
            <a:r>
              <a:rPr lang="en-US" sz="1600" dirty="0" smtClean="0"/>
              <a:t>from </a:t>
            </a:r>
            <a:r>
              <a:rPr lang="en-US" sz="1600" dirty="0"/>
              <a:t>~</a:t>
            </a:r>
            <a:r>
              <a:rPr lang="en-US" sz="1600" dirty="0" smtClean="0"/>
              <a:t>1000 </a:t>
            </a:r>
            <a:r>
              <a:rPr lang="en-US" sz="1600" dirty="0"/>
              <a:t>km to ~</a:t>
            </a:r>
            <a:r>
              <a:rPr lang="en-US" sz="1600" dirty="0" smtClean="0"/>
              <a:t>100m)</a:t>
            </a:r>
            <a:endParaRPr lang="en-US" sz="1600" dirty="0"/>
          </a:p>
          <a:p>
            <a:endParaRPr lang="en-US" altLang="de-DE" sz="1600" b="1" kern="0" dirty="0" smtClean="0"/>
          </a:p>
          <a:p>
            <a:pPr marL="0" indent="0">
              <a:buFont typeface="Wingdings" pitchFamily="2" charset="2"/>
              <a:buNone/>
            </a:pPr>
            <a:endParaRPr lang="en-US" altLang="de-DE" sz="1000" kern="0" dirty="0" smtClean="0"/>
          </a:p>
        </p:txBody>
      </p:sp>
      <p:sp>
        <p:nvSpPr>
          <p:cNvPr id="8" name="Pfeil nach unten 7"/>
          <p:cNvSpPr/>
          <p:nvPr/>
        </p:nvSpPr>
        <p:spPr bwMode="auto">
          <a:xfrm>
            <a:off x="3851920" y="2780928"/>
            <a:ext cx="484632" cy="489204"/>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Textfeld 8"/>
          <p:cNvSpPr txBox="1"/>
          <p:nvPr/>
        </p:nvSpPr>
        <p:spPr>
          <a:xfrm>
            <a:off x="1879949" y="3462230"/>
            <a:ext cx="4420244" cy="307777"/>
          </a:xfrm>
          <a:prstGeom prst="rect">
            <a:avLst/>
          </a:prstGeom>
          <a:noFill/>
        </p:spPr>
        <p:txBody>
          <a:bodyPr wrap="square" rtlCol="0">
            <a:spAutoFit/>
          </a:bodyPr>
          <a:lstStyle/>
          <a:p>
            <a:pPr algn="ctr"/>
            <a:r>
              <a:rPr lang="en-US" sz="1400" b="1" dirty="0" smtClean="0"/>
              <a:t>Chosen equation set for ICON (and COSMO):</a:t>
            </a:r>
            <a:endParaRPr lang="en-US" sz="1400" b="1" dirty="0"/>
          </a:p>
        </p:txBody>
      </p:sp>
      <p:sp>
        <p:nvSpPr>
          <p:cNvPr id="10" name="Textfeld 9"/>
          <p:cNvSpPr txBox="1"/>
          <p:nvPr/>
        </p:nvSpPr>
        <p:spPr>
          <a:xfrm>
            <a:off x="1879948" y="3851839"/>
            <a:ext cx="4420245" cy="801297"/>
          </a:xfrm>
          <a:prstGeom prst="rect">
            <a:avLst/>
          </a:prstGeom>
          <a:noFill/>
        </p:spPr>
        <p:txBody>
          <a:bodyPr wrap="square" rtlCol="0">
            <a:noAutofit/>
          </a:bodyPr>
          <a:lstStyle/>
          <a:p>
            <a:pPr algn="ctr"/>
            <a:r>
              <a:rPr lang="en-US" sz="1600" b="1" dirty="0" smtClean="0">
                <a:solidFill>
                  <a:schemeClr val="accent2"/>
                </a:solidFill>
              </a:rPr>
              <a:t>Fully compressible </a:t>
            </a:r>
          </a:p>
          <a:p>
            <a:pPr algn="ctr"/>
            <a:r>
              <a:rPr lang="en-US" sz="1600" dirty="0" smtClean="0">
                <a:solidFill>
                  <a:schemeClr val="accent2"/>
                </a:solidFill>
              </a:rPr>
              <a:t>“spherical geoid” + shallow atmosphere” </a:t>
            </a:r>
            <a:endParaRPr lang="en-US" sz="1600" dirty="0"/>
          </a:p>
        </p:txBody>
      </p:sp>
      <p:sp>
        <p:nvSpPr>
          <p:cNvPr id="11" name="Rectangle 2"/>
          <p:cNvSpPr txBox="1">
            <a:spLocks noChangeArrowheads="1"/>
          </p:cNvSpPr>
          <p:nvPr/>
        </p:nvSpPr>
        <p:spPr>
          <a:xfrm>
            <a:off x="467544" y="404664"/>
            <a:ext cx="5760640" cy="478178"/>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eaLnBrk="1" hangingPunct="1"/>
            <a:r>
              <a:rPr lang="de-DE" altLang="de-DE" sz="2000" kern="0" dirty="0" err="1" smtClean="0"/>
              <a:t>Equation</a:t>
            </a:r>
            <a:r>
              <a:rPr lang="de-DE" altLang="de-DE" sz="2000" kern="0" dirty="0" smtClean="0"/>
              <a:t> </a:t>
            </a:r>
            <a:r>
              <a:rPr lang="de-DE" altLang="de-DE" sz="2000" kern="0" dirty="0" err="1" smtClean="0"/>
              <a:t>set</a:t>
            </a:r>
            <a:r>
              <a:rPr lang="de-DE" altLang="de-DE" sz="2000" kern="0" dirty="0" smtClean="0"/>
              <a:t> </a:t>
            </a:r>
            <a:r>
              <a:rPr lang="de-DE" altLang="de-DE" sz="2000" kern="0" dirty="0" err="1" smtClean="0"/>
              <a:t>for</a:t>
            </a:r>
            <a:r>
              <a:rPr lang="de-DE" altLang="de-DE" sz="2000" kern="0" dirty="0" smtClean="0"/>
              <a:t> ICON </a:t>
            </a:r>
            <a:r>
              <a:rPr lang="de-DE" altLang="de-DE" sz="2000" kern="0" dirty="0" err="1" smtClean="0"/>
              <a:t>and</a:t>
            </a:r>
            <a:r>
              <a:rPr lang="de-DE" altLang="de-DE" sz="2000" kern="0" dirty="0" smtClean="0"/>
              <a:t> COSMO</a:t>
            </a:r>
          </a:p>
        </p:txBody>
      </p:sp>
    </p:spTree>
    <p:extLst>
      <p:ext uri="{BB962C8B-B14F-4D97-AF65-F5344CB8AC3E}">
        <p14:creationId xmlns:p14="http://schemas.microsoft.com/office/powerpoint/2010/main" val="25888374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043608" y="3620148"/>
            <a:ext cx="6847067" cy="1107996"/>
          </a:xfrm>
          <a:prstGeom prst="rect">
            <a:avLst/>
          </a:prstGeom>
          <a:noFill/>
        </p:spPr>
        <p:txBody>
          <a:bodyPr wrap="none" rtlCol="0">
            <a:spAutoFit/>
          </a:bodyPr>
          <a:lstStyle/>
          <a:p>
            <a:pPr marL="449263" indent="-449263">
              <a:lnSpc>
                <a:spcPct val="150000"/>
              </a:lnSpc>
              <a:buClr>
                <a:schemeClr val="accent1">
                  <a:lumMod val="60000"/>
                  <a:lumOff val="40000"/>
                </a:schemeClr>
              </a:buClr>
              <a:buFont typeface="+mj-lt"/>
              <a:buAutoNum type="romanUcPeriod"/>
            </a:pPr>
            <a:r>
              <a:rPr lang="en-US" sz="2200" b="1" dirty="0" smtClean="0">
                <a:solidFill>
                  <a:schemeClr val="accent1">
                    <a:lumMod val="60000"/>
                    <a:lumOff val="40000"/>
                  </a:schemeClr>
                </a:solidFill>
              </a:rPr>
              <a:t>Choose equation set and prognostic variables</a:t>
            </a:r>
          </a:p>
          <a:p>
            <a:pPr marL="449263" indent="-449263">
              <a:lnSpc>
                <a:spcPct val="150000"/>
              </a:lnSpc>
              <a:buFont typeface="+mj-lt"/>
              <a:buAutoNum type="romanUcPeriod"/>
            </a:pPr>
            <a:r>
              <a:rPr lang="en-US" sz="2200" b="1" dirty="0" smtClean="0">
                <a:solidFill>
                  <a:schemeClr val="tx2"/>
                </a:solidFill>
              </a:rPr>
              <a:t>Choose a horizontal grid</a:t>
            </a:r>
          </a:p>
        </p:txBody>
      </p:sp>
      <p:grpSp>
        <p:nvGrpSpPr>
          <p:cNvPr id="7" name="Gruppieren 6"/>
          <p:cNvGrpSpPr/>
          <p:nvPr/>
        </p:nvGrpSpPr>
        <p:grpSpPr>
          <a:xfrm>
            <a:off x="827584" y="1213867"/>
            <a:ext cx="6657683" cy="2080768"/>
            <a:chOff x="827584" y="1213867"/>
            <a:chExt cx="6657683" cy="2080768"/>
          </a:xfrm>
        </p:grpSpPr>
        <p:grpSp>
          <p:nvGrpSpPr>
            <p:cNvPr id="3" name="Gruppieren 2"/>
            <p:cNvGrpSpPr/>
            <p:nvPr/>
          </p:nvGrpSpPr>
          <p:grpSpPr>
            <a:xfrm>
              <a:off x="827584" y="1213867"/>
              <a:ext cx="6657683" cy="2080768"/>
              <a:chOff x="827584" y="1213867"/>
              <a:chExt cx="6657683" cy="2080768"/>
            </a:xfrm>
          </p:grpSpPr>
          <p:sp>
            <p:nvSpPr>
              <p:cNvPr id="4" name="Textfeld 3"/>
              <p:cNvSpPr txBox="1"/>
              <p:nvPr/>
            </p:nvSpPr>
            <p:spPr>
              <a:xfrm>
                <a:off x="827584" y="1902498"/>
                <a:ext cx="4374916" cy="492443"/>
              </a:xfrm>
              <a:prstGeom prst="rect">
                <a:avLst/>
              </a:prstGeom>
              <a:noFill/>
            </p:spPr>
            <p:txBody>
              <a:bodyPr wrap="none" rtlCol="0">
                <a:spAutoFit/>
              </a:bodyPr>
              <a:lstStyle/>
              <a:p>
                <a:r>
                  <a:rPr lang="en-US" sz="2600" b="1" dirty="0" smtClean="0">
                    <a:solidFill>
                      <a:schemeClr val="tx2"/>
                    </a:solidFill>
                  </a:rPr>
                  <a:t>Building a global model …</a:t>
                </a:r>
                <a:endParaRPr lang="en-US" sz="2600" b="1" dirty="0">
                  <a:solidFill>
                    <a:schemeClr val="tx2"/>
                  </a:solidFill>
                </a:endParaRP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4499" y="1213867"/>
                <a:ext cx="2080768" cy="2080768"/>
              </a:xfrm>
              <a:prstGeom prst="rect">
                <a:avLst/>
              </a:prstGeom>
            </p:spPr>
          </p:pic>
        </p:grpSp>
        <p:sp>
          <p:nvSpPr>
            <p:cNvPr id="6" name="Textfeld 5"/>
            <p:cNvSpPr txBox="1"/>
            <p:nvPr/>
          </p:nvSpPr>
          <p:spPr>
            <a:xfrm>
              <a:off x="5367188" y="3080450"/>
              <a:ext cx="736099" cy="200055"/>
            </a:xfrm>
            <a:prstGeom prst="rect">
              <a:avLst/>
            </a:prstGeom>
            <a:noFill/>
          </p:spPr>
          <p:txBody>
            <a:bodyPr wrap="none" rtlCol="0">
              <a:spAutoFit/>
            </a:bodyPr>
            <a:lstStyle/>
            <a:p>
              <a:r>
                <a:rPr lang="en-US" sz="700" dirty="0" err="1" smtClean="0">
                  <a:solidFill>
                    <a:schemeClr val="bg1"/>
                  </a:solidFill>
                </a:rPr>
                <a:t>Source:NASA</a:t>
              </a:r>
              <a:endParaRPr lang="en-US" sz="700" dirty="0">
                <a:solidFill>
                  <a:schemeClr val="bg1"/>
                </a:solidFill>
              </a:endParaRPr>
            </a:p>
          </p:txBody>
        </p:sp>
      </p:grpSp>
    </p:spTree>
    <p:extLst>
      <p:ext uri="{BB962C8B-B14F-4D97-AF65-F5344CB8AC3E}">
        <p14:creationId xmlns:p14="http://schemas.microsoft.com/office/powerpoint/2010/main" val="32946197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67544" y="404664"/>
            <a:ext cx="5760640" cy="478178"/>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eaLnBrk="1" hangingPunct="1"/>
            <a:r>
              <a:rPr lang="de-DE" altLang="de-DE" sz="2000" kern="0" dirty="0" err="1" smtClean="0"/>
              <a:t>Choose</a:t>
            </a:r>
            <a:r>
              <a:rPr lang="de-DE" altLang="de-DE" sz="2000" kern="0" dirty="0" smtClean="0"/>
              <a:t> a horizontal </a:t>
            </a:r>
            <a:r>
              <a:rPr lang="de-DE" altLang="de-DE" sz="2000" kern="0" dirty="0" err="1" smtClean="0"/>
              <a:t>grid</a:t>
            </a:r>
            <a:endParaRPr lang="de-DE" altLang="de-DE" sz="2000" kern="0" dirty="0" smtClean="0"/>
          </a:p>
        </p:txBody>
      </p:sp>
      <p:sp>
        <p:nvSpPr>
          <p:cNvPr id="3" name="Textfeld 2"/>
          <p:cNvSpPr txBox="1"/>
          <p:nvPr/>
        </p:nvSpPr>
        <p:spPr>
          <a:xfrm>
            <a:off x="323528" y="1052736"/>
            <a:ext cx="2193229" cy="307777"/>
          </a:xfrm>
          <a:prstGeom prst="rect">
            <a:avLst/>
          </a:prstGeom>
          <a:noFill/>
        </p:spPr>
        <p:txBody>
          <a:bodyPr wrap="none" rtlCol="0">
            <a:spAutoFit/>
          </a:bodyPr>
          <a:lstStyle/>
          <a:p>
            <a:r>
              <a:rPr lang="en-US" sz="1400" dirty="0" smtClean="0"/>
              <a:t>(not a </a:t>
            </a:r>
            <a:r>
              <a:rPr lang="en-US" sz="1400" dirty="0" err="1" smtClean="0"/>
              <a:t>comprehensve</a:t>
            </a:r>
            <a:r>
              <a:rPr lang="en-US" sz="1400" dirty="0" smtClean="0"/>
              <a:t> list)</a:t>
            </a:r>
            <a:endParaRPr lang="en-US" sz="1400"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9277" y="1484784"/>
            <a:ext cx="1868787" cy="1836000"/>
          </a:xfrm>
          <a:prstGeom prst="rect">
            <a:avLst/>
          </a:prstGeom>
        </p:spPr>
      </p:pic>
      <p:grpSp>
        <p:nvGrpSpPr>
          <p:cNvPr id="11" name="Gruppieren 10"/>
          <p:cNvGrpSpPr/>
          <p:nvPr/>
        </p:nvGrpSpPr>
        <p:grpSpPr>
          <a:xfrm>
            <a:off x="4139952" y="4289403"/>
            <a:ext cx="4304874" cy="1477260"/>
            <a:chOff x="987185" y="3903104"/>
            <a:chExt cx="4304874" cy="147726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85" y="3915803"/>
              <a:ext cx="1412307" cy="1440000"/>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5549" y="3940364"/>
              <a:ext cx="1331320" cy="1440000"/>
            </a:xfrm>
            <a:prstGeom prst="rect">
              <a:avLst/>
            </a:prstGeom>
          </p:spPr>
        </p:pic>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5435" y="3903104"/>
              <a:ext cx="1516624" cy="1476000"/>
            </a:xfrm>
            <a:prstGeom prst="rect">
              <a:avLst/>
            </a:prstGeom>
          </p:spPr>
        </p:pic>
      </p:grpSp>
      <p:pic>
        <p:nvPicPr>
          <p:cNvPr id="8" name="Grafi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324" y="3949615"/>
            <a:ext cx="1934362" cy="1836000"/>
          </a:xfrm>
          <a:prstGeom prst="rect">
            <a:avLst/>
          </a:prstGeom>
        </p:spPr>
      </p:pic>
      <p:pic>
        <p:nvPicPr>
          <p:cNvPr id="9" name="Grafik 24" descr="grid_gen_4.tif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8223" y="1569144"/>
            <a:ext cx="1756484" cy="17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27" descr="latlon.orth3.png"/>
          <p:cNvPicPr>
            <a:picLocks noChangeAspect="1"/>
          </p:cNvPicPr>
          <p:nvPr/>
        </p:nvPicPr>
        <p:blipFill>
          <a:blip r:embed="rId8" cstate="print">
            <a:extLst>
              <a:ext uri="{28A0092B-C50C-407E-A947-70E740481C1C}">
                <a14:useLocalDpi xmlns:a14="http://schemas.microsoft.com/office/drawing/2010/main" val="0"/>
              </a:ext>
            </a:extLst>
          </a:blip>
          <a:srcRect l="25000" t="4993" r="24998" b="16376"/>
          <a:stretch>
            <a:fillRect/>
          </a:stretch>
        </p:blipFill>
        <p:spPr bwMode="auto">
          <a:xfrm>
            <a:off x="808442" y="1534639"/>
            <a:ext cx="1757197" cy="17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p:cNvSpPr txBox="1"/>
          <p:nvPr/>
        </p:nvSpPr>
        <p:spPr>
          <a:xfrm>
            <a:off x="883768" y="3302494"/>
            <a:ext cx="1681871" cy="307777"/>
          </a:xfrm>
          <a:prstGeom prst="rect">
            <a:avLst/>
          </a:prstGeom>
          <a:noFill/>
        </p:spPr>
        <p:txBody>
          <a:bodyPr wrap="none" rtlCol="0">
            <a:spAutoFit/>
          </a:bodyPr>
          <a:lstStyle/>
          <a:p>
            <a:r>
              <a:rPr lang="en-US" sz="1400" b="1" dirty="0" smtClean="0"/>
              <a:t>latitude-longitude</a:t>
            </a:r>
            <a:endParaRPr lang="en-US" sz="1400" b="1" dirty="0"/>
          </a:p>
        </p:txBody>
      </p:sp>
      <p:sp>
        <p:nvSpPr>
          <p:cNvPr id="13" name="Textfeld 12"/>
          <p:cNvSpPr txBox="1"/>
          <p:nvPr/>
        </p:nvSpPr>
        <p:spPr>
          <a:xfrm>
            <a:off x="3573123" y="3311120"/>
            <a:ext cx="2121093" cy="307777"/>
          </a:xfrm>
          <a:prstGeom prst="rect">
            <a:avLst/>
          </a:prstGeom>
          <a:noFill/>
        </p:spPr>
        <p:txBody>
          <a:bodyPr wrap="none" rtlCol="0">
            <a:spAutoFit/>
          </a:bodyPr>
          <a:lstStyle/>
          <a:p>
            <a:r>
              <a:rPr lang="en-US" sz="1400" b="1" dirty="0" smtClean="0"/>
              <a:t>Icosahedral-hexagonal</a:t>
            </a:r>
            <a:endParaRPr lang="en-US" sz="1400" b="1" dirty="0"/>
          </a:p>
        </p:txBody>
      </p:sp>
      <p:sp>
        <p:nvSpPr>
          <p:cNvPr id="14" name="Textfeld 13"/>
          <p:cNvSpPr txBox="1"/>
          <p:nvPr/>
        </p:nvSpPr>
        <p:spPr>
          <a:xfrm>
            <a:off x="6451803" y="3308919"/>
            <a:ext cx="2063385" cy="307777"/>
          </a:xfrm>
          <a:prstGeom prst="rect">
            <a:avLst/>
          </a:prstGeom>
          <a:noFill/>
        </p:spPr>
        <p:txBody>
          <a:bodyPr wrap="none" rtlCol="0">
            <a:spAutoFit/>
          </a:bodyPr>
          <a:lstStyle/>
          <a:p>
            <a:r>
              <a:rPr lang="en-US" sz="1400" b="1" dirty="0" smtClean="0"/>
              <a:t>Icosahedral-triangular</a:t>
            </a:r>
            <a:endParaRPr lang="en-US" sz="1400" b="1" dirty="0"/>
          </a:p>
        </p:txBody>
      </p:sp>
      <p:sp>
        <p:nvSpPr>
          <p:cNvPr id="15" name="Textfeld 14"/>
          <p:cNvSpPr txBox="1"/>
          <p:nvPr/>
        </p:nvSpPr>
        <p:spPr>
          <a:xfrm>
            <a:off x="1087923" y="5775693"/>
            <a:ext cx="1386918" cy="307777"/>
          </a:xfrm>
          <a:prstGeom prst="rect">
            <a:avLst/>
          </a:prstGeom>
          <a:noFill/>
        </p:spPr>
        <p:txBody>
          <a:bodyPr wrap="none" rtlCol="0">
            <a:spAutoFit/>
          </a:bodyPr>
          <a:lstStyle/>
          <a:p>
            <a:r>
              <a:rPr lang="en-US" sz="1400" b="1" dirty="0" smtClean="0"/>
              <a:t>Cubed-sphere</a:t>
            </a:r>
            <a:endParaRPr lang="en-US" sz="1400" b="1" dirty="0"/>
          </a:p>
        </p:txBody>
      </p:sp>
      <p:sp>
        <p:nvSpPr>
          <p:cNvPr id="16" name="Textfeld 15"/>
          <p:cNvSpPr txBox="1"/>
          <p:nvPr/>
        </p:nvSpPr>
        <p:spPr>
          <a:xfrm>
            <a:off x="4617645" y="5779794"/>
            <a:ext cx="456920" cy="307777"/>
          </a:xfrm>
          <a:prstGeom prst="rect">
            <a:avLst/>
          </a:prstGeom>
          <a:noFill/>
        </p:spPr>
        <p:txBody>
          <a:bodyPr wrap="none" rtlCol="0">
            <a:spAutoFit/>
          </a:bodyPr>
          <a:lstStyle/>
          <a:p>
            <a:r>
              <a:rPr lang="en-US" sz="1400" b="1" dirty="0" smtClean="0"/>
              <a:t>Yin</a:t>
            </a:r>
            <a:endParaRPr lang="en-US" sz="1400" b="1" dirty="0"/>
          </a:p>
        </p:txBody>
      </p:sp>
      <p:sp>
        <p:nvSpPr>
          <p:cNvPr id="17" name="Textfeld 16"/>
          <p:cNvSpPr txBox="1"/>
          <p:nvPr/>
        </p:nvSpPr>
        <p:spPr>
          <a:xfrm>
            <a:off x="5907770" y="5779753"/>
            <a:ext cx="612412" cy="307777"/>
          </a:xfrm>
          <a:prstGeom prst="rect">
            <a:avLst/>
          </a:prstGeom>
          <a:noFill/>
        </p:spPr>
        <p:txBody>
          <a:bodyPr wrap="none" rtlCol="0">
            <a:spAutoFit/>
          </a:bodyPr>
          <a:lstStyle/>
          <a:p>
            <a:r>
              <a:rPr lang="en-US" sz="1400" b="1" dirty="0" smtClean="0"/>
              <a:t>Yang</a:t>
            </a:r>
            <a:endParaRPr lang="en-US" sz="1400" b="1" dirty="0"/>
          </a:p>
        </p:txBody>
      </p:sp>
      <p:sp>
        <p:nvSpPr>
          <p:cNvPr id="18" name="Textfeld 17"/>
          <p:cNvSpPr txBox="1"/>
          <p:nvPr/>
        </p:nvSpPr>
        <p:spPr>
          <a:xfrm>
            <a:off x="7231778" y="5779753"/>
            <a:ext cx="943976" cy="307777"/>
          </a:xfrm>
          <a:prstGeom prst="rect">
            <a:avLst/>
          </a:prstGeom>
          <a:noFill/>
        </p:spPr>
        <p:txBody>
          <a:bodyPr wrap="none" rtlCol="0">
            <a:spAutoFit/>
          </a:bodyPr>
          <a:lstStyle/>
          <a:p>
            <a:r>
              <a:rPr lang="en-US" sz="1400" b="1" dirty="0" smtClean="0"/>
              <a:t>Yin-Yang</a:t>
            </a:r>
            <a:endParaRPr lang="en-US" sz="1400" b="1" dirty="0"/>
          </a:p>
        </p:txBody>
      </p:sp>
      <p:sp>
        <p:nvSpPr>
          <p:cNvPr id="19" name="Textfeld 18"/>
          <p:cNvSpPr txBox="1"/>
          <p:nvPr/>
        </p:nvSpPr>
        <p:spPr>
          <a:xfrm>
            <a:off x="242178" y="6120652"/>
            <a:ext cx="1646605" cy="230832"/>
          </a:xfrm>
          <a:prstGeom prst="rect">
            <a:avLst/>
          </a:prstGeom>
          <a:noFill/>
        </p:spPr>
        <p:txBody>
          <a:bodyPr wrap="none" rtlCol="0">
            <a:spAutoFit/>
          </a:bodyPr>
          <a:lstStyle/>
          <a:p>
            <a:r>
              <a:rPr lang="en-US" sz="900" b="1" dirty="0" smtClean="0"/>
              <a:t>Figures from Ullrich (2017)</a:t>
            </a:r>
            <a:endParaRPr lang="en-US" sz="900" b="1" dirty="0"/>
          </a:p>
        </p:txBody>
      </p:sp>
    </p:spTree>
    <p:extLst>
      <p:ext uri="{BB962C8B-B14F-4D97-AF65-F5344CB8AC3E}">
        <p14:creationId xmlns:p14="http://schemas.microsoft.com/office/powerpoint/2010/main" val="31966210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539552" y="404664"/>
            <a:ext cx="5040560" cy="431800"/>
          </a:xfrm>
        </p:spPr>
        <p:txBody>
          <a:bodyPr/>
          <a:lstStyle/>
          <a:p>
            <a:pPr eaLnBrk="1" hangingPunct="1"/>
            <a:r>
              <a:rPr lang="de-DE" altLang="de-DE" sz="2500" dirty="0" smtClean="0"/>
              <a:t>Horizontal </a:t>
            </a:r>
            <a:r>
              <a:rPr lang="de-DE" altLang="de-DE" sz="2500" dirty="0" err="1" smtClean="0"/>
              <a:t>grid</a:t>
            </a:r>
            <a:r>
              <a:rPr lang="de-DE" altLang="de-DE" sz="2500" dirty="0" smtClean="0"/>
              <a:t> </a:t>
            </a:r>
            <a:r>
              <a:rPr lang="de-DE" altLang="de-DE" sz="2500" dirty="0" err="1" smtClean="0"/>
              <a:t>topology</a:t>
            </a:r>
            <a:r>
              <a:rPr lang="de-DE" altLang="de-DE" sz="2500" dirty="0" smtClean="0"/>
              <a:t> in ICON</a:t>
            </a:r>
          </a:p>
        </p:txBody>
      </p:sp>
      <p:sp>
        <p:nvSpPr>
          <p:cNvPr id="19" name="Inhaltsplatzhalter 1"/>
          <p:cNvSpPr>
            <a:spLocks noGrp="1"/>
          </p:cNvSpPr>
          <p:nvPr>
            <p:ph idx="1"/>
          </p:nvPr>
        </p:nvSpPr>
        <p:spPr>
          <a:xfrm>
            <a:off x="326639" y="1412775"/>
            <a:ext cx="5829537" cy="4176465"/>
          </a:xfrm>
        </p:spPr>
        <p:txBody>
          <a:bodyPr/>
          <a:lstStyle/>
          <a:p>
            <a:r>
              <a:rPr lang="de-DE" altLang="de-DE" dirty="0" err="1" smtClean="0"/>
              <a:t>grid</a:t>
            </a:r>
            <a:r>
              <a:rPr lang="de-DE" altLang="de-DE" dirty="0" smtClean="0"/>
              <a:t> </a:t>
            </a:r>
            <a:r>
              <a:rPr lang="de-DE" altLang="de-DE" dirty="0" err="1" smtClean="0"/>
              <a:t>generation</a:t>
            </a:r>
            <a:r>
              <a:rPr lang="de-DE" altLang="de-DE" dirty="0" smtClean="0"/>
              <a:t> </a:t>
            </a:r>
            <a:r>
              <a:rPr lang="de-DE" altLang="de-DE" dirty="0" err="1" smtClean="0"/>
              <a:t>is</a:t>
            </a:r>
            <a:r>
              <a:rPr lang="de-DE" altLang="de-DE" dirty="0" smtClean="0"/>
              <a:t> </a:t>
            </a:r>
            <a:r>
              <a:rPr lang="de-DE" altLang="de-DE" dirty="0" err="1" smtClean="0"/>
              <a:t>based</a:t>
            </a:r>
            <a:r>
              <a:rPr lang="de-DE" altLang="de-DE" dirty="0" smtClean="0"/>
              <a:t> on </a:t>
            </a:r>
            <a:r>
              <a:rPr lang="de-DE" altLang="de-DE" dirty="0" err="1" smtClean="0"/>
              <a:t>the</a:t>
            </a:r>
            <a:r>
              <a:rPr lang="de-DE" altLang="de-DE" dirty="0" smtClean="0"/>
              <a:t> </a:t>
            </a:r>
            <a:r>
              <a:rPr lang="de-DE" altLang="de-DE" dirty="0" err="1" smtClean="0"/>
              <a:t>Icosahedron</a:t>
            </a:r>
            <a:endParaRPr lang="de-DE" altLang="de-DE" dirty="0" smtClean="0"/>
          </a:p>
          <a:p>
            <a:r>
              <a:rPr lang="de-DE" altLang="de-DE" dirty="0" err="1"/>
              <a:t>t</a:t>
            </a:r>
            <a:r>
              <a:rPr lang="de-DE" altLang="de-DE" dirty="0" err="1" smtClean="0"/>
              <a:t>riangular</a:t>
            </a:r>
            <a:r>
              <a:rPr lang="de-DE" altLang="de-DE" dirty="0" smtClean="0"/>
              <a:t> </a:t>
            </a:r>
            <a:r>
              <a:rPr lang="de-DE" altLang="de-DE" dirty="0" err="1" smtClean="0"/>
              <a:t>cells</a:t>
            </a:r>
            <a:endParaRPr lang="de-DE" altLang="de-DE" dirty="0" smtClean="0"/>
          </a:p>
          <a:p>
            <a:pPr marL="0" indent="0">
              <a:buNone/>
            </a:pPr>
            <a:endParaRPr lang="de-DE" altLang="de-DE" sz="1000" dirty="0" smtClean="0"/>
          </a:p>
          <a:p>
            <a:r>
              <a:rPr lang="en-US" altLang="de-DE" dirty="0" smtClean="0"/>
              <a:t>By </a:t>
            </a:r>
            <a:r>
              <a:rPr lang="en-US" altLang="de-DE" dirty="0" err="1" smtClean="0"/>
              <a:t>R</a:t>
            </a:r>
            <a:r>
              <a:rPr lang="en-US" altLang="de-DE" i="1" dirty="0" err="1" smtClean="0">
                <a:solidFill>
                  <a:schemeClr val="accent2"/>
                </a:solidFill>
              </a:rPr>
              <a:t>n</a:t>
            </a:r>
            <a:r>
              <a:rPr lang="en-US" altLang="de-DE" dirty="0" err="1" smtClean="0"/>
              <a:t>B</a:t>
            </a:r>
            <a:r>
              <a:rPr lang="en-US" altLang="de-DE" i="1" dirty="0" err="1" smtClean="0">
                <a:solidFill>
                  <a:schemeClr val="accent2"/>
                </a:solidFill>
              </a:rPr>
              <a:t>k</a:t>
            </a:r>
            <a:r>
              <a:rPr lang="en-US" altLang="de-DE" dirty="0" smtClean="0"/>
              <a:t> we denote a grid that originates from an icosahedron whose</a:t>
            </a:r>
          </a:p>
          <a:p>
            <a:pPr lvl="1"/>
            <a:r>
              <a:rPr lang="en-US" altLang="de-DE" dirty="0" smtClean="0"/>
              <a:t>edges have been initially divided into </a:t>
            </a:r>
            <a:r>
              <a:rPr lang="en-US" altLang="de-DE" dirty="0" smtClean="0">
                <a:solidFill>
                  <a:schemeClr val="accent2"/>
                </a:solidFill>
              </a:rPr>
              <a:t>n</a:t>
            </a:r>
            <a:r>
              <a:rPr lang="en-US" altLang="de-DE" dirty="0" smtClean="0"/>
              <a:t> parts, </a:t>
            </a:r>
          </a:p>
          <a:p>
            <a:pPr lvl="1"/>
            <a:r>
              <a:rPr lang="en-US" altLang="de-DE" dirty="0" smtClean="0"/>
              <a:t>followed by </a:t>
            </a:r>
            <a:r>
              <a:rPr lang="en-US" altLang="de-DE" dirty="0" smtClean="0">
                <a:solidFill>
                  <a:schemeClr val="accent2"/>
                </a:solidFill>
              </a:rPr>
              <a:t>k</a:t>
            </a:r>
            <a:r>
              <a:rPr lang="en-US" altLang="de-DE" dirty="0" smtClean="0"/>
              <a:t> subsequent edge bisections.</a:t>
            </a:r>
          </a:p>
          <a:p>
            <a:pPr lvl="1"/>
            <a:endParaRPr lang="en-US" altLang="de-DE" sz="1000" dirty="0" smtClean="0"/>
          </a:p>
          <a:p>
            <a:pPr marL="0" indent="0">
              <a:buNone/>
            </a:pPr>
            <a:endParaRPr lang="en-US" altLang="de-DE" dirty="0" smtClean="0"/>
          </a:p>
          <a:p>
            <a:endParaRPr lang="en-US" altLang="de-DE" dirty="0" smtClean="0"/>
          </a:p>
          <a:p>
            <a:endParaRPr lang="en-US" altLang="de-DE" dirty="0" smtClean="0"/>
          </a:p>
          <a:p>
            <a:endParaRPr lang="en-US" altLang="de-DE" dirty="0"/>
          </a:p>
          <a:p>
            <a:r>
              <a:rPr lang="en-US" altLang="de-DE" dirty="0" smtClean="0"/>
              <a:t>Operationally used: </a:t>
            </a:r>
          </a:p>
        </p:txBody>
      </p:sp>
      <p:pic>
        <p:nvPicPr>
          <p:cNvPr id="28" name="Grafik 20 1" descr="grid_gen_0.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1052736"/>
            <a:ext cx="1387877" cy="1283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rafik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5687" y="2708920"/>
            <a:ext cx="3143250" cy="3143250"/>
          </a:xfrm>
          <a:prstGeom prst="rect">
            <a:avLst/>
          </a:prstGeom>
        </p:spPr>
      </p:pic>
      <p:sp>
        <p:nvSpPr>
          <p:cNvPr id="11264" name="Textfeld 11263"/>
          <p:cNvSpPr txBox="1"/>
          <p:nvPr/>
        </p:nvSpPr>
        <p:spPr>
          <a:xfrm>
            <a:off x="6745406" y="5868436"/>
            <a:ext cx="1426994" cy="338554"/>
          </a:xfrm>
          <a:prstGeom prst="rect">
            <a:avLst/>
          </a:prstGeom>
          <a:noFill/>
        </p:spPr>
        <p:txBody>
          <a:bodyPr wrap="none" rtlCol="0">
            <a:spAutoFit/>
          </a:bodyPr>
          <a:lstStyle/>
          <a:p>
            <a:r>
              <a:rPr lang="de-DE" sz="1600" b="1" dirty="0" smtClean="0"/>
              <a:t>R3B0 (</a:t>
            </a:r>
            <a:r>
              <a:rPr lang="de-DE" sz="1600" b="1" dirty="0" err="1" smtClean="0"/>
              <a:t>black</a:t>
            </a:r>
            <a:r>
              <a:rPr lang="de-DE" sz="1600" b="1" dirty="0" smtClean="0"/>
              <a:t>)</a:t>
            </a:r>
            <a:endParaRPr lang="de-DE" sz="1600" b="1" dirty="0"/>
          </a:p>
        </p:txBody>
      </p:sp>
      <p:pic>
        <p:nvPicPr>
          <p:cNvPr id="11265" name="Grafik 1126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5238" y="2708920"/>
            <a:ext cx="3143250" cy="3143250"/>
          </a:xfrm>
          <a:prstGeom prst="rect">
            <a:avLst/>
          </a:prstGeom>
        </p:spPr>
      </p:pic>
      <p:pic>
        <p:nvPicPr>
          <p:cNvPr id="15" name="Grafik 14" descr="IguanaTex_tmp.png"/>
          <p:cNvPicPr>
            <a:picLocks noChangeAspect="1"/>
          </p:cNvPicPr>
          <p:nvPr>
            <p:custDataLst>
              <p:tags r:id="rId1"/>
            </p:custDataLst>
          </p:nvPr>
        </p:nvPicPr>
        <p:blipFill>
          <a:blip r:embed="rId7"/>
          <a:stretch>
            <a:fillRect/>
          </a:stretch>
        </p:blipFill>
        <p:spPr>
          <a:xfrm>
            <a:off x="2784133" y="5630694"/>
            <a:ext cx="2741676" cy="181356"/>
          </a:xfrm>
          <a:prstGeom prst="rect">
            <a:avLst/>
          </a:prstGeom>
        </p:spPr>
      </p:pic>
    </p:spTree>
    <p:extLst>
      <p:ext uri="{BB962C8B-B14F-4D97-AF65-F5344CB8AC3E}">
        <p14:creationId xmlns:p14="http://schemas.microsoft.com/office/powerpoint/2010/main" val="2938133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539552" y="404664"/>
            <a:ext cx="4176712" cy="431800"/>
          </a:xfrm>
        </p:spPr>
        <p:txBody>
          <a:bodyPr/>
          <a:lstStyle/>
          <a:p>
            <a:pPr eaLnBrk="1" hangingPunct="1"/>
            <a:r>
              <a:rPr lang="de-DE" altLang="de-DE" sz="2500" dirty="0" err="1" smtClean="0"/>
              <a:t>Grid</a:t>
            </a:r>
            <a:r>
              <a:rPr lang="de-DE" altLang="de-DE" sz="2500" dirty="0" smtClean="0"/>
              <a:t> </a:t>
            </a:r>
            <a:r>
              <a:rPr lang="de-DE" altLang="de-DE" sz="2500" dirty="0" err="1" smtClean="0"/>
              <a:t>refinement</a:t>
            </a:r>
            <a:endParaRPr lang="de-DE" altLang="de-DE" sz="2500" dirty="0" smtClean="0"/>
          </a:p>
        </p:txBody>
      </p:sp>
      <p:sp>
        <p:nvSpPr>
          <p:cNvPr id="5" name="Inhaltsplatzhalter 1"/>
          <p:cNvSpPr>
            <a:spLocks noGrp="1"/>
          </p:cNvSpPr>
          <p:nvPr>
            <p:ph idx="1"/>
          </p:nvPr>
        </p:nvSpPr>
        <p:spPr>
          <a:xfrm>
            <a:off x="395536" y="1092940"/>
            <a:ext cx="6768752" cy="1881618"/>
          </a:xfrm>
        </p:spPr>
        <p:txBody>
          <a:bodyPr/>
          <a:lstStyle/>
          <a:p>
            <a:endParaRPr lang="en-US" sz="1600" dirty="0" smtClean="0"/>
          </a:p>
          <a:p>
            <a:r>
              <a:rPr lang="en-US" sz="1600" dirty="0" smtClean="0"/>
              <a:t>Capability for running global simulations with </a:t>
            </a:r>
            <a:r>
              <a:rPr lang="en-US" sz="1600" b="1" dirty="0" smtClean="0"/>
              <a:t>static mesh refinement </a:t>
            </a:r>
            <a:r>
              <a:rPr lang="en-US" sz="1600" dirty="0" smtClean="0"/>
              <a:t>(so called ‘nests’ or ‘patches’)</a:t>
            </a:r>
          </a:p>
          <a:p>
            <a:endParaRPr lang="en-US" sz="400" dirty="0" smtClean="0"/>
          </a:p>
          <a:p>
            <a:r>
              <a:rPr lang="en-US" sz="1600" dirty="0" smtClean="0"/>
              <a:t>‘</a:t>
            </a:r>
            <a:r>
              <a:rPr lang="en-US" sz="1600" b="1" dirty="0" smtClean="0"/>
              <a:t>Multi-grid</a:t>
            </a:r>
            <a:r>
              <a:rPr lang="en-US" sz="1600" dirty="0" smtClean="0"/>
              <a:t>’ approach: High resolution grid ‘overlays’ coarser grid.     I.e. </a:t>
            </a:r>
            <a:r>
              <a:rPr lang="en-US" sz="1600" b="1" dirty="0" smtClean="0"/>
              <a:t>nests</a:t>
            </a:r>
            <a:r>
              <a:rPr lang="en-US" sz="1600" dirty="0" smtClean="0"/>
              <a:t> are run </a:t>
            </a:r>
            <a:r>
              <a:rPr lang="en-US" sz="1600" b="1" dirty="0" smtClean="0"/>
              <a:t>in addition</a:t>
            </a:r>
            <a:r>
              <a:rPr lang="en-US" sz="1600" dirty="0" smtClean="0"/>
              <a:t>.</a:t>
            </a:r>
          </a:p>
          <a:p>
            <a:endParaRPr lang="en-US" sz="400" b="1" dirty="0" smtClean="0"/>
          </a:p>
          <a:p>
            <a:r>
              <a:rPr lang="en-US" sz="1600" dirty="0" smtClean="0"/>
              <a:t>Possibility to switch on/off nests during runtime</a:t>
            </a:r>
          </a:p>
        </p:txBody>
      </p:sp>
      <p:pic>
        <p:nvPicPr>
          <p:cNvPr id="6" name="Grafik 5" descr="icon_with_nest.png"/>
          <p:cNvPicPr>
            <a:picLocks noChangeAspect="1"/>
          </p:cNvPicPr>
          <p:nvPr/>
        </p:nvPicPr>
        <p:blipFill>
          <a:blip r:embed="rId3" cstate="print"/>
          <a:srcRect/>
          <a:stretch>
            <a:fillRect/>
          </a:stretch>
        </p:blipFill>
        <p:spPr bwMode="auto">
          <a:xfrm>
            <a:off x="5076056" y="3685812"/>
            <a:ext cx="3737397" cy="2479492"/>
          </a:xfrm>
          <a:prstGeom prst="rect">
            <a:avLst/>
          </a:prstGeom>
          <a:noFill/>
          <a:ln w="9525">
            <a:noFill/>
            <a:miter lim="800000"/>
            <a:headEnd/>
            <a:tailEnd/>
          </a:ln>
        </p:spPr>
      </p:pic>
      <p:sp>
        <p:nvSpPr>
          <p:cNvPr id="13" name="Textfeld 12"/>
          <p:cNvSpPr txBox="1"/>
          <p:nvPr/>
        </p:nvSpPr>
        <p:spPr>
          <a:xfrm>
            <a:off x="7319377" y="2974558"/>
            <a:ext cx="1529586" cy="338554"/>
          </a:xfrm>
          <a:prstGeom prst="rect">
            <a:avLst/>
          </a:prstGeom>
          <a:noFill/>
          <a:ln w="19050">
            <a:solidFill>
              <a:schemeClr val="tx1"/>
            </a:solidFill>
          </a:ln>
        </p:spPr>
        <p:txBody>
          <a:bodyPr wrap="none" rtlCol="0">
            <a:spAutoFit/>
          </a:bodyPr>
          <a:lstStyle/>
          <a:p>
            <a:r>
              <a:rPr lang="de-DE" sz="1600" b="1" dirty="0" err="1" smtClean="0"/>
              <a:t>nested</a:t>
            </a:r>
            <a:r>
              <a:rPr lang="de-DE" sz="1600" b="1" dirty="0" smtClean="0"/>
              <a:t> </a:t>
            </a:r>
            <a:r>
              <a:rPr lang="de-DE" sz="1600" b="1" dirty="0" err="1" smtClean="0"/>
              <a:t>region</a:t>
            </a:r>
            <a:endParaRPr lang="de-DE" sz="1600" b="1" dirty="0"/>
          </a:p>
        </p:txBody>
      </p:sp>
      <p:sp>
        <p:nvSpPr>
          <p:cNvPr id="14" name="Pfeil nach rechts 12"/>
          <p:cNvSpPr>
            <a:spLocks noChangeArrowheads="1"/>
          </p:cNvSpPr>
          <p:nvPr/>
        </p:nvSpPr>
        <p:spPr bwMode="auto">
          <a:xfrm rot="5400000">
            <a:off x="7547044" y="3789330"/>
            <a:ext cx="1048878" cy="135117"/>
          </a:xfrm>
          <a:prstGeom prst="rightArrow">
            <a:avLst>
              <a:gd name="adj1" fmla="val 50000"/>
              <a:gd name="adj2" fmla="val 50441"/>
            </a:avLst>
          </a:prstGeom>
          <a:solidFill>
            <a:schemeClr val="tx1"/>
          </a:solidFill>
          <a:ln w="19050" algn="ctr">
            <a:solidFill>
              <a:schemeClr val="bg1"/>
            </a:solidFill>
            <a:round/>
            <a:headEnd/>
            <a:tailEnd/>
          </a:ln>
        </p:spPr>
        <p:txBody>
          <a:bodyPr/>
          <a:lstStyle/>
          <a:p>
            <a:endParaRPr lang="en-US"/>
          </a:p>
        </p:txBody>
      </p:sp>
      <p:sp>
        <p:nvSpPr>
          <p:cNvPr id="15" name="Ellipse 15"/>
          <p:cNvSpPr>
            <a:spLocks noChangeAspect="1"/>
          </p:cNvSpPr>
          <p:nvPr/>
        </p:nvSpPr>
        <p:spPr bwMode="auto">
          <a:xfrm>
            <a:off x="7956376" y="4253532"/>
            <a:ext cx="255588" cy="255588"/>
          </a:xfrm>
          <a:prstGeom prst="ellipse">
            <a:avLst/>
          </a:prstGeom>
          <a:solidFill>
            <a:schemeClr val="bg1"/>
          </a:solidFill>
          <a:ln w="9525" algn="ctr">
            <a:noFill/>
            <a:round/>
            <a:headEnd/>
            <a:tailEnd/>
          </a:ln>
        </p:spPr>
        <p:txBody>
          <a:bodyPr/>
          <a:lstStyle/>
          <a:p>
            <a:endParaRPr lang="en-US"/>
          </a:p>
        </p:txBody>
      </p:sp>
      <p:grpSp>
        <p:nvGrpSpPr>
          <p:cNvPr id="17" name="Gruppieren 16"/>
          <p:cNvGrpSpPr/>
          <p:nvPr/>
        </p:nvGrpSpPr>
        <p:grpSpPr>
          <a:xfrm>
            <a:off x="5940152" y="4042774"/>
            <a:ext cx="1799309" cy="1380964"/>
            <a:chOff x="5940152" y="4042774"/>
            <a:chExt cx="1799309" cy="1380964"/>
          </a:xfrm>
        </p:grpSpPr>
        <p:sp>
          <p:nvSpPr>
            <p:cNvPr id="4" name="Textfeld 3"/>
            <p:cNvSpPr txBox="1"/>
            <p:nvPr/>
          </p:nvSpPr>
          <p:spPr>
            <a:xfrm>
              <a:off x="5940152" y="5085184"/>
              <a:ext cx="708848" cy="338554"/>
            </a:xfrm>
            <a:prstGeom prst="rect">
              <a:avLst/>
            </a:prstGeom>
            <a:solidFill>
              <a:schemeClr val="bg1"/>
            </a:solidFill>
            <a:ln w="15875">
              <a:solidFill>
                <a:schemeClr val="tx1"/>
              </a:solidFill>
            </a:ln>
          </p:spPr>
          <p:txBody>
            <a:bodyPr wrap="none" rtlCol="0">
              <a:spAutoFit/>
            </a:bodyPr>
            <a:lstStyle/>
            <a:p>
              <a:r>
                <a:rPr lang="de-DE" sz="1600" b="1" dirty="0" smtClean="0"/>
                <a:t>13km</a:t>
              </a:r>
              <a:endParaRPr lang="de-DE" sz="1600" b="1" dirty="0"/>
            </a:p>
          </p:txBody>
        </p:sp>
        <p:sp>
          <p:nvSpPr>
            <p:cNvPr id="21" name="Textfeld 20"/>
            <p:cNvSpPr txBox="1"/>
            <p:nvPr/>
          </p:nvSpPr>
          <p:spPr>
            <a:xfrm>
              <a:off x="6972904" y="4042774"/>
              <a:ext cx="766557" cy="338554"/>
            </a:xfrm>
            <a:prstGeom prst="rect">
              <a:avLst/>
            </a:prstGeom>
            <a:solidFill>
              <a:schemeClr val="bg1"/>
            </a:solidFill>
            <a:ln w="15875">
              <a:solidFill>
                <a:schemeClr val="tx1"/>
              </a:solidFill>
            </a:ln>
          </p:spPr>
          <p:txBody>
            <a:bodyPr wrap="none" rtlCol="0">
              <a:spAutoFit/>
            </a:bodyPr>
            <a:lstStyle/>
            <a:p>
              <a:r>
                <a:rPr lang="de-DE" sz="1600" b="1" dirty="0" smtClean="0"/>
                <a:t>6.5km</a:t>
              </a:r>
              <a:endParaRPr lang="de-DE" sz="1600" b="1" dirty="0"/>
            </a:p>
          </p:txBody>
        </p:sp>
      </p:grpSp>
      <p:sp>
        <p:nvSpPr>
          <p:cNvPr id="18" name="Inhaltsplatzhalter 1"/>
          <p:cNvSpPr txBox="1">
            <a:spLocks/>
          </p:cNvSpPr>
          <p:nvPr/>
        </p:nvSpPr>
        <p:spPr bwMode="auto">
          <a:xfrm>
            <a:off x="407177" y="4635326"/>
            <a:ext cx="4028758" cy="1881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Font typeface="Wingdings" pitchFamily="2" charset="2"/>
              <a:buChar char="l"/>
              <a:defRPr lang="de-DE" smtClean="0">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Font typeface="Wingdings" pitchFamily="2" charset="2"/>
              <a:buChar char="l"/>
              <a:defRPr lang="de-DE" smtClean="0">
                <a:solidFill>
                  <a:schemeClr val="tx1"/>
                </a:solidFill>
                <a:latin typeface="+mn-lt"/>
              </a:defRPr>
            </a:lvl2pPr>
            <a:lvl3pPr marL="1143000" indent="-228600" algn="l" rtl="0" eaLnBrk="0" fontAlgn="base" hangingPunct="0">
              <a:spcBef>
                <a:spcPct val="40000"/>
              </a:spcBef>
              <a:spcAft>
                <a:spcPct val="0"/>
              </a:spcAft>
              <a:buClr>
                <a:schemeClr val="tx2"/>
              </a:buClr>
              <a:buFont typeface="Wingdings" pitchFamily="2" charset="2"/>
              <a:buChar char="l"/>
              <a:defRPr lang="de-DE" smtClean="0">
                <a:solidFill>
                  <a:schemeClr val="tx1"/>
                </a:solidFill>
                <a:latin typeface="+mn-lt"/>
              </a:defRPr>
            </a:lvl3pPr>
            <a:lvl4pPr marL="1600200" indent="-228600" algn="l" rtl="0" eaLnBrk="0" fontAlgn="base" hangingPunct="0">
              <a:spcBef>
                <a:spcPct val="40000"/>
              </a:spcBef>
              <a:spcAft>
                <a:spcPct val="0"/>
              </a:spcAft>
              <a:buClr>
                <a:schemeClr val="tx2"/>
              </a:buClr>
              <a:buFont typeface="Wingdings" pitchFamily="2" charset="2"/>
              <a:buChar char="l"/>
              <a:defRPr lang="de-DE" smtClean="0">
                <a:solidFill>
                  <a:schemeClr val="tx1"/>
                </a:solidFill>
                <a:latin typeface="+mn-lt"/>
              </a:defRPr>
            </a:lvl4pPr>
            <a:lvl5pPr marL="2057400" indent="-22860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dirty="0" smtClean="0"/>
              <a:t>with </a:t>
            </a:r>
            <a:r>
              <a:rPr lang="en-US" sz="1600" dirty="0"/>
              <a:t>each nesting level the resolution increases by a factor of 2</a:t>
            </a:r>
            <a:r>
              <a:rPr lang="en-US" sz="1600" b="1" kern="0" dirty="0"/>
              <a:t> </a:t>
            </a:r>
            <a:endParaRPr lang="en-US" sz="1600" b="1" kern="0" dirty="0" smtClean="0"/>
          </a:p>
          <a:p>
            <a:endParaRPr lang="en-US" sz="1600" b="1" kern="0" dirty="0" smtClean="0"/>
          </a:p>
          <a:p>
            <a:endParaRPr lang="en-US" sz="1600" b="1" kern="0" dirty="0"/>
          </a:p>
          <a:p>
            <a:pPr marL="0" indent="0">
              <a:buNone/>
            </a:pPr>
            <a:r>
              <a:rPr lang="en-US" sz="1600" b="1" kern="0" dirty="0">
                <a:solidFill>
                  <a:schemeClr val="tx2"/>
                </a:solidFill>
              </a:rPr>
              <a:t>Example:</a:t>
            </a:r>
            <a:r>
              <a:rPr lang="en-US" sz="1600" b="1" kern="0" dirty="0"/>
              <a:t> </a:t>
            </a:r>
            <a:r>
              <a:rPr lang="en-US" sz="1600" kern="0" dirty="0"/>
              <a:t>operational setup (R3B7 + R3B8)</a:t>
            </a:r>
          </a:p>
          <a:p>
            <a:pPr marL="0" indent="0">
              <a:buNone/>
            </a:pPr>
            <a:endParaRPr lang="en-US" sz="1600" b="1" kern="0" dirty="0"/>
          </a:p>
          <a:p>
            <a:pPr marL="0" indent="0">
              <a:buNone/>
            </a:pPr>
            <a:endParaRPr lang="en-US" sz="1600" kern="0" dirty="0" smtClean="0"/>
          </a:p>
        </p:txBody>
      </p:sp>
      <p:sp>
        <p:nvSpPr>
          <p:cNvPr id="20" name="Inhaltsplatzhalter 1"/>
          <p:cNvSpPr txBox="1">
            <a:spLocks/>
          </p:cNvSpPr>
          <p:nvPr/>
        </p:nvSpPr>
        <p:spPr bwMode="auto">
          <a:xfrm>
            <a:off x="396468" y="3358236"/>
            <a:ext cx="4028758" cy="129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Font typeface="Wingdings" pitchFamily="2" charset="2"/>
              <a:buChar char="l"/>
              <a:defRPr lang="de-DE" smtClean="0">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Font typeface="Wingdings" pitchFamily="2" charset="2"/>
              <a:buChar char="l"/>
              <a:defRPr lang="de-DE" smtClean="0">
                <a:solidFill>
                  <a:schemeClr val="tx1"/>
                </a:solidFill>
                <a:latin typeface="+mn-lt"/>
              </a:defRPr>
            </a:lvl2pPr>
            <a:lvl3pPr marL="1143000" indent="-228600" algn="l" rtl="0" eaLnBrk="0" fontAlgn="base" hangingPunct="0">
              <a:spcBef>
                <a:spcPct val="40000"/>
              </a:spcBef>
              <a:spcAft>
                <a:spcPct val="0"/>
              </a:spcAft>
              <a:buClr>
                <a:schemeClr val="tx2"/>
              </a:buClr>
              <a:buFont typeface="Wingdings" pitchFamily="2" charset="2"/>
              <a:buChar char="l"/>
              <a:defRPr lang="de-DE" smtClean="0">
                <a:solidFill>
                  <a:schemeClr val="tx1"/>
                </a:solidFill>
                <a:latin typeface="+mn-lt"/>
              </a:defRPr>
            </a:lvl3pPr>
            <a:lvl4pPr marL="1600200" indent="-228600" algn="l" rtl="0" eaLnBrk="0" fontAlgn="base" hangingPunct="0">
              <a:spcBef>
                <a:spcPct val="40000"/>
              </a:spcBef>
              <a:spcAft>
                <a:spcPct val="0"/>
              </a:spcAft>
              <a:buClr>
                <a:schemeClr val="tx2"/>
              </a:buClr>
              <a:buFont typeface="Wingdings" pitchFamily="2" charset="2"/>
              <a:buChar char="l"/>
              <a:defRPr lang="de-DE" smtClean="0">
                <a:solidFill>
                  <a:schemeClr val="tx1"/>
                </a:solidFill>
                <a:latin typeface="+mn-lt"/>
              </a:defRPr>
            </a:lvl4pPr>
            <a:lvl5pPr marL="2057400" indent="-22860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dirty="0" smtClean="0"/>
              <a:t>Capability </a:t>
            </a:r>
            <a:r>
              <a:rPr lang="en-US" sz="1600" dirty="0"/>
              <a:t>of 1-way and 2-way nesting</a:t>
            </a:r>
          </a:p>
          <a:p>
            <a:pPr marL="628650" lvl="1" indent="-196850">
              <a:buFont typeface="Arial" panose="020B0604020202020204" pitchFamily="34" charset="0"/>
              <a:buChar char="•"/>
            </a:pPr>
            <a:r>
              <a:rPr lang="en-US" sz="1600" b="1" dirty="0"/>
              <a:t>2-way:</a:t>
            </a:r>
            <a:r>
              <a:rPr lang="en-US" sz="1600" dirty="0"/>
              <a:t> equations are solved on both domains consecutively, followed by a </a:t>
            </a:r>
            <a:r>
              <a:rPr lang="en-US" sz="1600" b="1" dirty="0"/>
              <a:t>feedback from regional to global. </a:t>
            </a:r>
            <a:endParaRPr lang="en-US" sz="1600" b="1" kern="0" dirty="0"/>
          </a:p>
          <a:p>
            <a:pPr marL="0" indent="0">
              <a:buNone/>
            </a:pPr>
            <a:endParaRPr lang="en-US" sz="1600" kern="0" dirty="0" smtClean="0"/>
          </a:p>
        </p:txBody>
      </p:sp>
    </p:spTree>
    <p:extLst>
      <p:ext uri="{BB962C8B-B14F-4D97-AF65-F5344CB8AC3E}">
        <p14:creationId xmlns:p14="http://schemas.microsoft.com/office/powerpoint/2010/main" val="483020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043608" y="3619146"/>
            <a:ext cx="6847067" cy="1615827"/>
          </a:xfrm>
          <a:prstGeom prst="rect">
            <a:avLst/>
          </a:prstGeom>
          <a:noFill/>
        </p:spPr>
        <p:txBody>
          <a:bodyPr wrap="none" rtlCol="0">
            <a:spAutoFit/>
          </a:bodyPr>
          <a:lstStyle/>
          <a:p>
            <a:pPr marL="449263" indent="-449263">
              <a:lnSpc>
                <a:spcPct val="150000"/>
              </a:lnSpc>
              <a:buClr>
                <a:schemeClr val="accent1">
                  <a:lumMod val="60000"/>
                  <a:lumOff val="40000"/>
                </a:schemeClr>
              </a:buClr>
              <a:buFont typeface="+mj-lt"/>
              <a:buAutoNum type="romanUcPeriod"/>
            </a:pPr>
            <a:r>
              <a:rPr lang="en-US" sz="2200" b="1" dirty="0" smtClean="0">
                <a:solidFill>
                  <a:schemeClr val="accent1">
                    <a:lumMod val="60000"/>
                    <a:lumOff val="40000"/>
                  </a:schemeClr>
                </a:solidFill>
              </a:rPr>
              <a:t>Choose equation set and prognostic variables</a:t>
            </a:r>
          </a:p>
          <a:p>
            <a:pPr marL="449263" indent="-449263">
              <a:lnSpc>
                <a:spcPct val="150000"/>
              </a:lnSpc>
              <a:buFont typeface="+mj-lt"/>
              <a:buAutoNum type="romanUcPeriod"/>
            </a:pPr>
            <a:r>
              <a:rPr lang="en-US" sz="2200" b="1" dirty="0" smtClean="0">
                <a:solidFill>
                  <a:schemeClr val="accent1">
                    <a:lumMod val="60000"/>
                    <a:lumOff val="40000"/>
                  </a:schemeClr>
                </a:solidFill>
              </a:rPr>
              <a:t>Choose a horizontal grid</a:t>
            </a:r>
          </a:p>
          <a:p>
            <a:pPr marL="449263" indent="-449263">
              <a:lnSpc>
                <a:spcPct val="150000"/>
              </a:lnSpc>
              <a:buFont typeface="+mj-lt"/>
              <a:buAutoNum type="romanUcPeriod"/>
            </a:pPr>
            <a:r>
              <a:rPr lang="en-US" sz="2200" b="1" dirty="0" smtClean="0">
                <a:solidFill>
                  <a:schemeClr val="tx2"/>
                </a:solidFill>
              </a:rPr>
              <a:t>Choose a vertical coordinate</a:t>
            </a:r>
          </a:p>
        </p:txBody>
      </p:sp>
      <p:grpSp>
        <p:nvGrpSpPr>
          <p:cNvPr id="6" name="Gruppieren 5"/>
          <p:cNvGrpSpPr/>
          <p:nvPr/>
        </p:nvGrpSpPr>
        <p:grpSpPr>
          <a:xfrm>
            <a:off x="827584" y="1213867"/>
            <a:ext cx="6657683" cy="2080768"/>
            <a:chOff x="827584" y="1213867"/>
            <a:chExt cx="6657683" cy="2080768"/>
          </a:xfrm>
        </p:grpSpPr>
        <p:grpSp>
          <p:nvGrpSpPr>
            <p:cNvPr id="7" name="Gruppieren 6"/>
            <p:cNvGrpSpPr/>
            <p:nvPr/>
          </p:nvGrpSpPr>
          <p:grpSpPr>
            <a:xfrm>
              <a:off x="827584" y="1213867"/>
              <a:ext cx="6657683" cy="2080768"/>
              <a:chOff x="827584" y="1213867"/>
              <a:chExt cx="6657683" cy="2080768"/>
            </a:xfrm>
          </p:grpSpPr>
          <p:sp>
            <p:nvSpPr>
              <p:cNvPr id="9" name="Textfeld 8"/>
              <p:cNvSpPr txBox="1"/>
              <p:nvPr/>
            </p:nvSpPr>
            <p:spPr>
              <a:xfrm>
                <a:off x="827584" y="1902498"/>
                <a:ext cx="4374916" cy="492443"/>
              </a:xfrm>
              <a:prstGeom prst="rect">
                <a:avLst/>
              </a:prstGeom>
              <a:noFill/>
            </p:spPr>
            <p:txBody>
              <a:bodyPr wrap="none" rtlCol="0">
                <a:spAutoFit/>
              </a:bodyPr>
              <a:lstStyle/>
              <a:p>
                <a:r>
                  <a:rPr lang="en-US" sz="2600" b="1" dirty="0" smtClean="0">
                    <a:solidFill>
                      <a:schemeClr val="tx2"/>
                    </a:solidFill>
                  </a:rPr>
                  <a:t>Building a global model …</a:t>
                </a:r>
                <a:endParaRPr lang="en-US" sz="2600" b="1" dirty="0">
                  <a:solidFill>
                    <a:schemeClr val="tx2"/>
                  </a:solidFill>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4499" y="1213867"/>
                <a:ext cx="2080768" cy="2080768"/>
              </a:xfrm>
              <a:prstGeom prst="rect">
                <a:avLst/>
              </a:prstGeom>
            </p:spPr>
          </p:pic>
        </p:grpSp>
        <p:sp>
          <p:nvSpPr>
            <p:cNvPr id="8" name="Textfeld 7"/>
            <p:cNvSpPr txBox="1"/>
            <p:nvPr/>
          </p:nvSpPr>
          <p:spPr>
            <a:xfrm>
              <a:off x="5367188" y="3080450"/>
              <a:ext cx="736099" cy="200055"/>
            </a:xfrm>
            <a:prstGeom prst="rect">
              <a:avLst/>
            </a:prstGeom>
            <a:noFill/>
          </p:spPr>
          <p:txBody>
            <a:bodyPr wrap="none" rtlCol="0">
              <a:spAutoFit/>
            </a:bodyPr>
            <a:lstStyle/>
            <a:p>
              <a:r>
                <a:rPr lang="en-US" sz="700" dirty="0" err="1" smtClean="0">
                  <a:solidFill>
                    <a:schemeClr val="bg1"/>
                  </a:solidFill>
                </a:rPr>
                <a:t>Source:NASA</a:t>
              </a:r>
              <a:endParaRPr lang="en-US" sz="700" dirty="0">
                <a:solidFill>
                  <a:schemeClr val="bg1"/>
                </a:solidFill>
              </a:endParaRPr>
            </a:p>
          </p:txBody>
        </p:sp>
      </p:grpSp>
    </p:spTree>
    <p:extLst>
      <p:ext uri="{BB962C8B-B14F-4D97-AF65-F5344CB8AC3E}">
        <p14:creationId xmlns:p14="http://schemas.microsoft.com/office/powerpoint/2010/main" val="29890981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77726" y="407988"/>
            <a:ext cx="5878450" cy="431800"/>
          </a:xfrm>
          <a:noFill/>
        </p:spPr>
        <p:txBody>
          <a:bodyPr/>
          <a:lstStyle/>
          <a:p>
            <a:r>
              <a:rPr lang="de-DE" altLang="de-DE" sz="2500" dirty="0" smtClean="0"/>
              <a:t>Schlüsselkunden/-aufgaben des DWD</a:t>
            </a:r>
          </a:p>
        </p:txBody>
      </p:sp>
      <p:sp>
        <p:nvSpPr>
          <p:cNvPr id="6148" name="Rectangle 3"/>
          <p:cNvSpPr>
            <a:spLocks noGrp="1" noChangeArrowheads="1"/>
          </p:cNvSpPr>
          <p:nvPr>
            <p:ph idx="1"/>
          </p:nvPr>
        </p:nvSpPr>
        <p:spPr>
          <a:xfrm>
            <a:off x="395288" y="1628800"/>
            <a:ext cx="8353425" cy="4318000"/>
          </a:xfrm>
        </p:spPr>
        <p:txBody>
          <a:bodyPr/>
          <a:lstStyle/>
          <a:p>
            <a:pPr>
              <a:lnSpc>
                <a:spcPct val="150000"/>
              </a:lnSpc>
              <a:buFont typeface="Wingdings" pitchFamily="2" charset="2"/>
              <a:buChar char="§"/>
              <a:defRPr/>
            </a:pPr>
            <a:r>
              <a:rPr lang="de-DE" sz="2000" dirty="0"/>
              <a:t>Bevölkerungsschutz und </a:t>
            </a:r>
            <a:r>
              <a:rPr lang="de-DE" sz="2000" dirty="0" smtClean="0"/>
              <a:t>Katastrophenvorsorge</a:t>
            </a:r>
          </a:p>
          <a:p>
            <a:pPr>
              <a:lnSpc>
                <a:spcPct val="150000"/>
              </a:lnSpc>
              <a:buFont typeface="Wingdings" pitchFamily="2" charset="2"/>
              <a:buChar char="§"/>
              <a:defRPr/>
            </a:pPr>
            <a:r>
              <a:rPr lang="de-DE" sz="2000" dirty="0"/>
              <a:t>Verkehr (Straße, Schiene, Wasser, Luft</a:t>
            </a:r>
            <a:r>
              <a:rPr lang="de-DE" sz="2000" dirty="0" smtClean="0"/>
              <a:t>)</a:t>
            </a:r>
          </a:p>
          <a:p>
            <a:pPr>
              <a:lnSpc>
                <a:spcPct val="150000"/>
              </a:lnSpc>
              <a:buFont typeface="Wingdings" pitchFamily="2" charset="2"/>
              <a:buChar char="§"/>
              <a:defRPr/>
            </a:pPr>
            <a:r>
              <a:rPr lang="de-DE" sz="2000" dirty="0" smtClean="0"/>
              <a:t>Bundeswehr</a:t>
            </a:r>
          </a:p>
          <a:p>
            <a:pPr>
              <a:lnSpc>
                <a:spcPct val="150000"/>
              </a:lnSpc>
              <a:buFont typeface="Wingdings" pitchFamily="2" charset="2"/>
              <a:buChar char="§"/>
              <a:defRPr/>
            </a:pPr>
            <a:r>
              <a:rPr lang="de-DE" sz="2000" dirty="0" smtClean="0"/>
              <a:t>Ausbreitungsrechnung</a:t>
            </a:r>
          </a:p>
          <a:p>
            <a:pPr>
              <a:lnSpc>
                <a:spcPct val="150000"/>
              </a:lnSpc>
              <a:buFont typeface="Wingdings" pitchFamily="2" charset="2"/>
              <a:buChar char="§"/>
              <a:defRPr/>
            </a:pPr>
            <a:r>
              <a:rPr lang="de-DE" sz="2000" dirty="0"/>
              <a:t>Hydrologische Dienste der </a:t>
            </a:r>
            <a:r>
              <a:rPr lang="de-DE" sz="2000" dirty="0" smtClean="0"/>
              <a:t>Bundesländer</a:t>
            </a:r>
          </a:p>
          <a:p>
            <a:pPr>
              <a:lnSpc>
                <a:spcPct val="150000"/>
              </a:lnSpc>
              <a:buFont typeface="Wingdings" pitchFamily="2" charset="2"/>
              <a:buChar char="§"/>
              <a:defRPr/>
            </a:pPr>
            <a:r>
              <a:rPr lang="de-DE" sz="2000" dirty="0" smtClean="0"/>
              <a:t>Energie</a:t>
            </a:r>
          </a:p>
          <a:p>
            <a:pPr marL="0" indent="0">
              <a:lnSpc>
                <a:spcPct val="150000"/>
              </a:lnSpc>
              <a:buNone/>
              <a:defRPr/>
            </a:pPr>
            <a:endParaRPr lang="de-DE" sz="800" dirty="0"/>
          </a:p>
          <a:p>
            <a:pPr marL="0" indent="0">
              <a:buFont typeface="Wingdings" pitchFamily="2" charset="2"/>
              <a:buNone/>
              <a:defRPr/>
            </a:pPr>
            <a:r>
              <a:rPr lang="de-DE" sz="2000" dirty="0" smtClean="0"/>
              <a:t>Benötigt werden verschiedene </a:t>
            </a:r>
            <a:r>
              <a:rPr lang="de-DE" sz="2000" dirty="0" err="1" smtClean="0"/>
              <a:t>Wetterparameter,Vorhersagefristen</a:t>
            </a:r>
            <a:r>
              <a:rPr lang="de-DE" sz="2000" dirty="0" smtClean="0"/>
              <a:t>, Gebiete und räumliche Detailliertheit. </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1486" y="2917825"/>
            <a:ext cx="6323012"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2205038"/>
            <a:ext cx="5764212" cy="43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54350" y="1412875"/>
            <a:ext cx="5507038"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Sonderbericht_kon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4700" y="623888"/>
            <a:ext cx="4986338"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349250"/>
            <a:ext cx="5145088"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24300" y="295275"/>
            <a:ext cx="5318125"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462463" y="44450"/>
            <a:ext cx="4681537"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88012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nodeType="clickEffect">
                                  <p:stCondLst>
                                    <p:cond delay="0"/>
                                  </p:stCondLst>
                                  <p:childTnLst>
                                    <p:set>
                                      <p:cBhvr>
                                        <p:cTn id="38" dur="1" fill="hold">
                                          <p:stCondLst>
                                            <p:cond delay="0"/>
                                          </p:stCondLst>
                                        </p:cTn>
                                        <p:tgtEl>
                                          <p:spTgt spid="4"/>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xit" presetSubtype="0" fill="hold" nodeType="click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nodeType="clickEffect">
                                  <p:stCondLst>
                                    <p:cond delay="0"/>
                                  </p:stCondLst>
                                  <p:childTnLst>
                                    <p:set>
                                      <p:cBhvr>
                                        <p:cTn id="58" dur="1" fill="hold">
                                          <p:stCondLst>
                                            <p:cond delay="0"/>
                                          </p:stCondLst>
                                        </p:cTn>
                                        <p:tgtEl>
                                          <p:spTgt spid="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xit" presetSubtype="0" fill="hold" nodeType="clickEffect">
                                  <p:stCondLst>
                                    <p:cond delay="0"/>
                                  </p:stCondLst>
                                  <p:childTnLst>
                                    <p:set>
                                      <p:cBhvr>
                                        <p:cTn id="70" dur="1" fill="hold">
                                          <p:stCondLst>
                                            <p:cond delay="0"/>
                                          </p:stCondLst>
                                        </p:cTn>
                                        <p:tgtEl>
                                          <p:spTgt spid="10"/>
                                        </p:tgtEl>
                                        <p:attrNameLst>
                                          <p:attrName>style.visibility</p:attrName>
                                        </p:attrNameLst>
                                      </p:cBhvr>
                                      <p:to>
                                        <p:strVal val="hidden"/>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9"/>
                                        </p:tgtEl>
                                        <p:attrNameLst>
                                          <p:attrName>style.visibility</p:attrName>
                                        </p:attrNameLst>
                                      </p:cBhvr>
                                      <p:to>
                                        <p:strVal val="hidden"/>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614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9552" y="404664"/>
            <a:ext cx="5040560" cy="431800"/>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eaLnBrk="1" hangingPunct="1"/>
            <a:r>
              <a:rPr lang="de-DE" altLang="de-DE" sz="2500" kern="0" dirty="0" err="1" smtClean="0"/>
              <a:t>Choose</a:t>
            </a:r>
            <a:r>
              <a:rPr lang="de-DE" altLang="de-DE" sz="2500" kern="0" dirty="0" smtClean="0"/>
              <a:t> a </a:t>
            </a:r>
            <a:r>
              <a:rPr lang="de-DE" altLang="de-DE" sz="2500" kern="0" dirty="0" err="1" smtClean="0"/>
              <a:t>vertical</a:t>
            </a:r>
            <a:r>
              <a:rPr lang="de-DE" altLang="de-DE" sz="2500" kern="0" dirty="0" smtClean="0"/>
              <a:t> </a:t>
            </a:r>
            <a:r>
              <a:rPr lang="de-DE" altLang="de-DE" sz="2500" kern="0" dirty="0" err="1" smtClean="0"/>
              <a:t>coordinate</a:t>
            </a:r>
            <a:endParaRPr lang="de-DE" altLang="de-DE" sz="2500" kern="0" dirty="0" smtClean="0"/>
          </a:p>
        </p:txBody>
      </p:sp>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9869" y="1608781"/>
            <a:ext cx="3253469" cy="2673829"/>
          </a:xfrm>
          <a:prstGeom prst="rect">
            <a:avLst/>
          </a:prstGeom>
        </p:spPr>
      </p:pic>
      <p:pic>
        <p:nvPicPr>
          <p:cNvPr id="4" name="Grafik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60" y="1551005"/>
            <a:ext cx="3328262" cy="2729924"/>
          </a:xfrm>
          <a:prstGeom prst="rect">
            <a:avLst/>
          </a:prstGeom>
        </p:spPr>
      </p:pic>
      <p:sp>
        <p:nvSpPr>
          <p:cNvPr id="5" name="Textfeld 4"/>
          <p:cNvSpPr txBox="1"/>
          <p:nvPr/>
        </p:nvSpPr>
        <p:spPr>
          <a:xfrm>
            <a:off x="987774" y="1340768"/>
            <a:ext cx="2575833" cy="307777"/>
          </a:xfrm>
          <a:prstGeom prst="rect">
            <a:avLst/>
          </a:prstGeom>
          <a:noFill/>
        </p:spPr>
        <p:txBody>
          <a:bodyPr wrap="none" rtlCol="0">
            <a:spAutoFit/>
          </a:bodyPr>
          <a:lstStyle/>
          <a:p>
            <a:r>
              <a:rPr lang="en-US" sz="1400" b="1" dirty="0" smtClean="0"/>
              <a:t>Terrain following coordinate</a:t>
            </a:r>
            <a:endParaRPr lang="en-US" sz="1400" b="1" dirty="0"/>
          </a:p>
        </p:txBody>
      </p:sp>
      <p:sp>
        <p:nvSpPr>
          <p:cNvPr id="6" name="Textfeld 5"/>
          <p:cNvSpPr txBox="1"/>
          <p:nvPr/>
        </p:nvSpPr>
        <p:spPr>
          <a:xfrm>
            <a:off x="5860249" y="1340768"/>
            <a:ext cx="1803699" cy="307777"/>
          </a:xfrm>
          <a:prstGeom prst="rect">
            <a:avLst/>
          </a:prstGeom>
          <a:noFill/>
        </p:spPr>
        <p:txBody>
          <a:bodyPr wrap="none" rtlCol="0">
            <a:spAutoFit/>
          </a:bodyPr>
          <a:lstStyle/>
          <a:p>
            <a:r>
              <a:rPr lang="en-US" sz="1400" b="1" dirty="0" smtClean="0"/>
              <a:t>Cut-cell coordinate</a:t>
            </a:r>
            <a:endParaRPr lang="en-US" sz="1400" b="1" dirty="0"/>
          </a:p>
        </p:txBody>
      </p:sp>
      <p:sp>
        <p:nvSpPr>
          <p:cNvPr id="7" name="Textfeld 6"/>
          <p:cNvSpPr txBox="1"/>
          <p:nvPr/>
        </p:nvSpPr>
        <p:spPr>
          <a:xfrm>
            <a:off x="781864" y="4581128"/>
            <a:ext cx="3816424" cy="1728192"/>
          </a:xfrm>
          <a:prstGeom prst="rect">
            <a:avLst/>
          </a:prstGeom>
          <a:noFill/>
        </p:spPr>
        <p:txBody>
          <a:bodyPr wrap="square" rtlCol="0">
            <a:noAutofit/>
          </a:bodyPr>
          <a:lstStyle/>
          <a:p>
            <a:pPr marL="180975" indent="-180975">
              <a:lnSpc>
                <a:spcPts val="1800"/>
              </a:lnSpc>
              <a:buClr>
                <a:schemeClr val="tx2"/>
              </a:buClr>
              <a:buSzPct val="150000"/>
              <a:buFont typeface="Arial" pitchFamily="34" charset="0"/>
              <a:buChar char="•"/>
            </a:pPr>
            <a:r>
              <a:rPr lang="en-US" sz="1400" dirty="0" smtClean="0"/>
              <a:t>Requires coordinate transformation</a:t>
            </a:r>
          </a:p>
          <a:p>
            <a:pPr marL="180975" indent="-180975">
              <a:lnSpc>
                <a:spcPts val="1800"/>
              </a:lnSpc>
              <a:buClr>
                <a:schemeClr val="tx2"/>
              </a:buClr>
              <a:buSzPct val="150000"/>
              <a:buFont typeface="Arial" pitchFamily="34" charset="0"/>
              <a:buChar char="•"/>
            </a:pPr>
            <a:endParaRPr lang="en-US" sz="1200" dirty="0" smtClean="0"/>
          </a:p>
          <a:p>
            <a:pPr marL="180975" indent="-180975">
              <a:lnSpc>
                <a:spcPts val="1800"/>
              </a:lnSpc>
              <a:buClr>
                <a:schemeClr val="tx2"/>
              </a:buClr>
              <a:buSzPct val="150000"/>
              <a:buFont typeface="Arial" pitchFamily="34" charset="0"/>
              <a:buChar char="•"/>
            </a:pPr>
            <a:endParaRPr lang="en-US" sz="1200" dirty="0" smtClean="0"/>
          </a:p>
          <a:p>
            <a:pPr marL="180975" indent="-180975">
              <a:lnSpc>
                <a:spcPts val="2000"/>
              </a:lnSpc>
              <a:buClr>
                <a:schemeClr val="tx2"/>
              </a:buClr>
              <a:buSzPct val="150000"/>
              <a:buFont typeface="Arial" pitchFamily="34" charset="0"/>
              <a:buChar char="•"/>
            </a:pPr>
            <a:r>
              <a:rPr lang="en-US" sz="1400" dirty="0" smtClean="0"/>
              <a:t>Examples: </a:t>
            </a:r>
          </a:p>
          <a:p>
            <a:pPr marL="180975" indent="-180975">
              <a:lnSpc>
                <a:spcPts val="2000"/>
              </a:lnSpc>
              <a:buClr>
                <a:schemeClr val="tx2"/>
              </a:buClr>
              <a:buSzPct val="150000"/>
              <a:buFont typeface="Arial" pitchFamily="34" charset="0"/>
              <a:buChar char="•"/>
            </a:pPr>
            <a:r>
              <a:rPr lang="en-US" sz="1400" dirty="0" smtClean="0"/>
              <a:t>Ground becomes coordinate surface</a:t>
            </a:r>
          </a:p>
          <a:p>
            <a:pPr marL="180975" indent="-180975">
              <a:buClr>
                <a:schemeClr val="tx2"/>
              </a:buClr>
              <a:buSzPct val="150000"/>
              <a:buFont typeface="Arial" pitchFamily="34" charset="0"/>
              <a:buChar char="•"/>
            </a:pPr>
            <a:r>
              <a:rPr lang="en-US" sz="1400" dirty="0" smtClean="0"/>
              <a:t>Domain with irregular boundary is mapped to a rectangular domain </a:t>
            </a:r>
            <a:endParaRPr lang="en-US" sz="1400" dirty="0"/>
          </a:p>
        </p:txBody>
      </p:sp>
      <p:sp>
        <p:nvSpPr>
          <p:cNvPr id="8" name="Textfeld 7"/>
          <p:cNvSpPr txBox="1"/>
          <p:nvPr/>
        </p:nvSpPr>
        <p:spPr>
          <a:xfrm>
            <a:off x="5195407" y="4581128"/>
            <a:ext cx="3456384" cy="802846"/>
          </a:xfrm>
          <a:prstGeom prst="rect">
            <a:avLst/>
          </a:prstGeom>
          <a:noFill/>
        </p:spPr>
        <p:txBody>
          <a:bodyPr wrap="square" rtlCol="0">
            <a:noAutofit/>
          </a:bodyPr>
          <a:lstStyle/>
          <a:p>
            <a:pPr marL="180975" indent="-180975">
              <a:lnSpc>
                <a:spcPts val="2000"/>
              </a:lnSpc>
              <a:buClr>
                <a:schemeClr val="tx2"/>
              </a:buClr>
              <a:buSzPct val="150000"/>
              <a:buFont typeface="Arial" panose="020B0604020202020204" pitchFamily="34" charset="0"/>
              <a:buChar char="•"/>
            </a:pPr>
            <a:r>
              <a:rPr lang="en-US" sz="1400" dirty="0" smtClean="0"/>
              <a:t>no coordinate transformation required</a:t>
            </a:r>
          </a:p>
          <a:p>
            <a:pPr marL="180975" indent="-180975">
              <a:buClr>
                <a:schemeClr val="tx2"/>
              </a:buClr>
              <a:buSzPct val="150000"/>
              <a:buFont typeface="Arial" panose="020B0604020202020204" pitchFamily="34" charset="0"/>
              <a:buChar char="•"/>
            </a:pPr>
            <a:r>
              <a:rPr lang="en-US" sz="1400" dirty="0" smtClean="0"/>
              <a:t>Posing of boundary conditions can become a painful task</a:t>
            </a:r>
          </a:p>
        </p:txBody>
      </p:sp>
      <p:pic>
        <p:nvPicPr>
          <p:cNvPr id="18" name="Grafik 17" descr="IguanaTex_tmp.png"/>
          <p:cNvPicPr>
            <a:picLocks noChangeAspect="1"/>
          </p:cNvPicPr>
          <p:nvPr>
            <p:custDataLst>
              <p:tags r:id="rId1"/>
            </p:custDataLst>
          </p:nvPr>
        </p:nvPicPr>
        <p:blipFill>
          <a:blip r:embed="rId7"/>
          <a:stretch>
            <a:fillRect/>
          </a:stretch>
        </p:blipFill>
        <p:spPr>
          <a:xfrm>
            <a:off x="997888" y="5013176"/>
            <a:ext cx="2027754" cy="190018"/>
          </a:xfrm>
          <a:prstGeom prst="rect">
            <a:avLst/>
          </a:prstGeom>
        </p:spPr>
      </p:pic>
      <p:pic>
        <p:nvPicPr>
          <p:cNvPr id="19" name="Grafik 18" descr="IguanaTex_tmp.png"/>
          <p:cNvPicPr>
            <a:picLocks noChangeAspect="1"/>
          </p:cNvPicPr>
          <p:nvPr>
            <p:custDataLst>
              <p:tags r:id="rId2"/>
            </p:custDataLst>
          </p:nvPr>
        </p:nvPicPr>
        <p:blipFill>
          <a:blip r:embed="rId8"/>
          <a:stretch>
            <a:fillRect/>
          </a:stretch>
        </p:blipFill>
        <p:spPr>
          <a:xfrm>
            <a:off x="3158128" y="5013176"/>
            <a:ext cx="1156533" cy="183252"/>
          </a:xfrm>
          <a:prstGeom prst="rect">
            <a:avLst/>
          </a:prstGeom>
        </p:spPr>
      </p:pic>
      <p:pic>
        <p:nvPicPr>
          <p:cNvPr id="16" name="Grafik 15" descr="IguanaTex_tmp.png"/>
          <p:cNvPicPr>
            <a:picLocks noChangeAspect="1"/>
          </p:cNvPicPr>
          <p:nvPr>
            <p:custDataLst>
              <p:tags r:id="rId3"/>
            </p:custDataLst>
          </p:nvPr>
        </p:nvPicPr>
        <p:blipFill>
          <a:blip r:embed="rId9"/>
          <a:stretch>
            <a:fillRect/>
          </a:stretch>
        </p:blipFill>
        <p:spPr>
          <a:xfrm>
            <a:off x="1933992" y="5339308"/>
            <a:ext cx="2285634" cy="182148"/>
          </a:xfrm>
          <a:prstGeom prst="rect">
            <a:avLst/>
          </a:prstGeom>
        </p:spPr>
      </p:pic>
      <p:sp>
        <p:nvSpPr>
          <p:cNvPr id="9" name="Textfeld 8"/>
          <p:cNvSpPr txBox="1"/>
          <p:nvPr/>
        </p:nvSpPr>
        <p:spPr>
          <a:xfrm>
            <a:off x="618456" y="2437130"/>
            <a:ext cx="3547766" cy="338554"/>
          </a:xfrm>
          <a:prstGeom prst="rect">
            <a:avLst/>
          </a:prstGeom>
          <a:solidFill>
            <a:schemeClr val="accent1">
              <a:lumMod val="60000"/>
              <a:lumOff val="40000"/>
            </a:schemeClr>
          </a:solidFill>
        </p:spPr>
        <p:txBody>
          <a:bodyPr wrap="none" rtlCol="0">
            <a:spAutoFit/>
          </a:bodyPr>
          <a:lstStyle/>
          <a:p>
            <a:r>
              <a:rPr lang="en-US" sz="1600" b="1" dirty="0" smtClean="0">
                <a:solidFill>
                  <a:schemeClr val="accent2"/>
                </a:solidFill>
              </a:rPr>
              <a:t>ICON:</a:t>
            </a:r>
            <a:r>
              <a:rPr lang="en-US" sz="1600" dirty="0" smtClean="0"/>
              <a:t> terrain following, height-based</a:t>
            </a:r>
            <a:endParaRPr lang="en-US" sz="1600" dirty="0"/>
          </a:p>
        </p:txBody>
      </p:sp>
      <p:sp>
        <p:nvSpPr>
          <p:cNvPr id="17" name="Textfeld 16"/>
          <p:cNvSpPr txBox="1"/>
          <p:nvPr/>
        </p:nvSpPr>
        <p:spPr>
          <a:xfrm>
            <a:off x="7308304" y="6083980"/>
            <a:ext cx="1646605" cy="230832"/>
          </a:xfrm>
          <a:prstGeom prst="rect">
            <a:avLst/>
          </a:prstGeom>
          <a:noFill/>
        </p:spPr>
        <p:txBody>
          <a:bodyPr wrap="none" rtlCol="0">
            <a:spAutoFit/>
          </a:bodyPr>
          <a:lstStyle/>
          <a:p>
            <a:r>
              <a:rPr lang="en-US" sz="900" b="1" dirty="0" smtClean="0"/>
              <a:t>Figures from Ullrich (2017)</a:t>
            </a:r>
            <a:endParaRPr lang="en-US" sz="900" b="1" dirty="0"/>
          </a:p>
        </p:txBody>
      </p:sp>
    </p:spTree>
    <p:extLst>
      <p:ext uri="{BB962C8B-B14F-4D97-AF65-F5344CB8AC3E}">
        <p14:creationId xmlns:p14="http://schemas.microsoft.com/office/powerpoint/2010/main" val="40635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043608" y="3618224"/>
            <a:ext cx="6933629" cy="2123658"/>
          </a:xfrm>
          <a:prstGeom prst="rect">
            <a:avLst/>
          </a:prstGeom>
          <a:noFill/>
        </p:spPr>
        <p:txBody>
          <a:bodyPr wrap="none" rtlCol="0">
            <a:spAutoFit/>
          </a:bodyPr>
          <a:lstStyle/>
          <a:p>
            <a:pPr marL="449263" indent="-449263">
              <a:lnSpc>
                <a:spcPct val="150000"/>
              </a:lnSpc>
              <a:buClr>
                <a:schemeClr val="accent1">
                  <a:lumMod val="60000"/>
                  <a:lumOff val="40000"/>
                </a:schemeClr>
              </a:buClr>
              <a:buFont typeface="+mj-lt"/>
              <a:buAutoNum type="romanUcPeriod"/>
            </a:pPr>
            <a:r>
              <a:rPr lang="en-US" sz="2200" b="1" dirty="0" smtClean="0">
                <a:solidFill>
                  <a:schemeClr val="accent1">
                    <a:lumMod val="60000"/>
                    <a:lumOff val="40000"/>
                  </a:schemeClr>
                </a:solidFill>
              </a:rPr>
              <a:t>Choose equation set and prognostic variables</a:t>
            </a:r>
          </a:p>
          <a:p>
            <a:pPr marL="449263" indent="-449263">
              <a:lnSpc>
                <a:spcPct val="150000"/>
              </a:lnSpc>
              <a:buFont typeface="+mj-lt"/>
              <a:buAutoNum type="romanUcPeriod"/>
            </a:pPr>
            <a:r>
              <a:rPr lang="en-US" sz="2200" b="1" dirty="0" smtClean="0">
                <a:solidFill>
                  <a:schemeClr val="accent1">
                    <a:lumMod val="60000"/>
                    <a:lumOff val="40000"/>
                  </a:schemeClr>
                </a:solidFill>
              </a:rPr>
              <a:t>Choose a horizontal grid</a:t>
            </a:r>
          </a:p>
          <a:p>
            <a:pPr marL="449263" indent="-449263">
              <a:lnSpc>
                <a:spcPct val="150000"/>
              </a:lnSpc>
              <a:buFont typeface="+mj-lt"/>
              <a:buAutoNum type="romanUcPeriod"/>
            </a:pPr>
            <a:r>
              <a:rPr lang="en-US" sz="2200" b="1" dirty="0" smtClean="0">
                <a:solidFill>
                  <a:schemeClr val="accent1">
                    <a:lumMod val="60000"/>
                    <a:lumOff val="40000"/>
                  </a:schemeClr>
                </a:solidFill>
              </a:rPr>
              <a:t>Choose a vertical coordinate</a:t>
            </a:r>
          </a:p>
          <a:p>
            <a:pPr marL="449263" indent="-449263">
              <a:lnSpc>
                <a:spcPct val="150000"/>
              </a:lnSpc>
              <a:buFont typeface="+mj-lt"/>
              <a:buAutoNum type="romanUcPeriod"/>
            </a:pPr>
            <a:r>
              <a:rPr lang="en-US" sz="2200" b="1" dirty="0" smtClean="0">
                <a:solidFill>
                  <a:schemeClr val="tx2"/>
                </a:solidFill>
              </a:rPr>
              <a:t>Choose numerical method </a:t>
            </a:r>
            <a:r>
              <a:rPr lang="en-US" sz="2000" dirty="0" smtClean="0">
                <a:solidFill>
                  <a:schemeClr val="tx2"/>
                </a:solidFill>
              </a:rPr>
              <a:t>(Michael </a:t>
            </a:r>
            <a:r>
              <a:rPr lang="en-US" sz="2000" dirty="0" err="1" smtClean="0">
                <a:solidFill>
                  <a:schemeClr val="tx2"/>
                </a:solidFill>
              </a:rPr>
              <a:t>Baldauf</a:t>
            </a:r>
            <a:r>
              <a:rPr lang="en-US" sz="2000" dirty="0" smtClean="0">
                <a:solidFill>
                  <a:schemeClr val="tx2"/>
                </a:solidFill>
              </a:rPr>
              <a:t>)</a:t>
            </a:r>
            <a:endParaRPr lang="en-US" sz="2000" dirty="0">
              <a:solidFill>
                <a:schemeClr val="tx2"/>
              </a:solidFill>
            </a:endParaRPr>
          </a:p>
        </p:txBody>
      </p:sp>
      <p:grpSp>
        <p:nvGrpSpPr>
          <p:cNvPr id="6" name="Gruppieren 5"/>
          <p:cNvGrpSpPr/>
          <p:nvPr/>
        </p:nvGrpSpPr>
        <p:grpSpPr>
          <a:xfrm>
            <a:off x="827584" y="1213867"/>
            <a:ext cx="6657683" cy="2080768"/>
            <a:chOff x="827584" y="1213867"/>
            <a:chExt cx="6657683" cy="2080768"/>
          </a:xfrm>
        </p:grpSpPr>
        <p:grpSp>
          <p:nvGrpSpPr>
            <p:cNvPr id="7" name="Gruppieren 6"/>
            <p:cNvGrpSpPr/>
            <p:nvPr/>
          </p:nvGrpSpPr>
          <p:grpSpPr>
            <a:xfrm>
              <a:off x="827584" y="1213867"/>
              <a:ext cx="6657683" cy="2080768"/>
              <a:chOff x="827584" y="1213867"/>
              <a:chExt cx="6657683" cy="2080768"/>
            </a:xfrm>
          </p:grpSpPr>
          <p:sp>
            <p:nvSpPr>
              <p:cNvPr id="9" name="Textfeld 8"/>
              <p:cNvSpPr txBox="1"/>
              <p:nvPr/>
            </p:nvSpPr>
            <p:spPr>
              <a:xfrm>
                <a:off x="827584" y="1902498"/>
                <a:ext cx="4374916" cy="492443"/>
              </a:xfrm>
              <a:prstGeom prst="rect">
                <a:avLst/>
              </a:prstGeom>
              <a:noFill/>
            </p:spPr>
            <p:txBody>
              <a:bodyPr wrap="none" rtlCol="0">
                <a:spAutoFit/>
              </a:bodyPr>
              <a:lstStyle/>
              <a:p>
                <a:r>
                  <a:rPr lang="en-US" sz="2600" b="1" dirty="0" smtClean="0">
                    <a:solidFill>
                      <a:schemeClr val="tx2"/>
                    </a:solidFill>
                  </a:rPr>
                  <a:t>Building a global model …</a:t>
                </a:r>
                <a:endParaRPr lang="en-US" sz="2600" b="1" dirty="0">
                  <a:solidFill>
                    <a:schemeClr val="tx2"/>
                  </a:solidFill>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4499" y="1213867"/>
                <a:ext cx="2080768" cy="2080768"/>
              </a:xfrm>
              <a:prstGeom prst="rect">
                <a:avLst/>
              </a:prstGeom>
            </p:spPr>
          </p:pic>
        </p:grpSp>
        <p:sp>
          <p:nvSpPr>
            <p:cNvPr id="8" name="Textfeld 7"/>
            <p:cNvSpPr txBox="1"/>
            <p:nvPr/>
          </p:nvSpPr>
          <p:spPr>
            <a:xfrm>
              <a:off x="5367188" y="3080450"/>
              <a:ext cx="736099" cy="200055"/>
            </a:xfrm>
            <a:prstGeom prst="rect">
              <a:avLst/>
            </a:prstGeom>
            <a:noFill/>
          </p:spPr>
          <p:txBody>
            <a:bodyPr wrap="none" rtlCol="0">
              <a:spAutoFit/>
            </a:bodyPr>
            <a:lstStyle/>
            <a:p>
              <a:r>
                <a:rPr lang="en-US" sz="700" dirty="0" err="1" smtClean="0">
                  <a:solidFill>
                    <a:schemeClr val="bg1"/>
                  </a:solidFill>
                </a:rPr>
                <a:t>Source:NASA</a:t>
              </a:r>
              <a:endParaRPr lang="en-US" sz="700" dirty="0">
                <a:solidFill>
                  <a:schemeClr val="bg1"/>
                </a:solidFill>
              </a:endParaRPr>
            </a:p>
          </p:txBody>
        </p:sp>
      </p:grpSp>
    </p:spTree>
    <p:extLst>
      <p:ext uri="{BB962C8B-B14F-4D97-AF65-F5344CB8AC3E}">
        <p14:creationId xmlns:p14="http://schemas.microsoft.com/office/powerpoint/2010/main" val="35461652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043608" y="3618224"/>
            <a:ext cx="6847067" cy="2631490"/>
          </a:xfrm>
          <a:prstGeom prst="rect">
            <a:avLst/>
          </a:prstGeom>
          <a:noFill/>
        </p:spPr>
        <p:txBody>
          <a:bodyPr wrap="none" rtlCol="0">
            <a:spAutoFit/>
          </a:bodyPr>
          <a:lstStyle/>
          <a:p>
            <a:pPr marL="449263" indent="-449263">
              <a:lnSpc>
                <a:spcPct val="150000"/>
              </a:lnSpc>
              <a:buClr>
                <a:schemeClr val="accent1">
                  <a:lumMod val="60000"/>
                  <a:lumOff val="40000"/>
                </a:schemeClr>
              </a:buClr>
              <a:buFont typeface="+mj-lt"/>
              <a:buAutoNum type="romanUcPeriod"/>
            </a:pPr>
            <a:r>
              <a:rPr lang="en-US" sz="2200" b="1" dirty="0" smtClean="0">
                <a:solidFill>
                  <a:schemeClr val="accent1">
                    <a:lumMod val="60000"/>
                    <a:lumOff val="40000"/>
                  </a:schemeClr>
                </a:solidFill>
              </a:rPr>
              <a:t>Choose equation set and prognostic variables</a:t>
            </a:r>
          </a:p>
          <a:p>
            <a:pPr marL="449263" indent="-449263">
              <a:lnSpc>
                <a:spcPct val="150000"/>
              </a:lnSpc>
              <a:buFont typeface="+mj-lt"/>
              <a:buAutoNum type="romanUcPeriod"/>
            </a:pPr>
            <a:r>
              <a:rPr lang="en-US" sz="2200" b="1" dirty="0" smtClean="0">
                <a:solidFill>
                  <a:schemeClr val="accent1">
                    <a:lumMod val="60000"/>
                    <a:lumOff val="40000"/>
                  </a:schemeClr>
                </a:solidFill>
              </a:rPr>
              <a:t>Choose a horizontal grid</a:t>
            </a:r>
          </a:p>
          <a:p>
            <a:pPr marL="449263" indent="-449263">
              <a:lnSpc>
                <a:spcPct val="150000"/>
              </a:lnSpc>
              <a:buFont typeface="+mj-lt"/>
              <a:buAutoNum type="romanUcPeriod"/>
            </a:pPr>
            <a:r>
              <a:rPr lang="en-US" sz="2200" b="1" dirty="0" smtClean="0">
                <a:solidFill>
                  <a:schemeClr val="accent1">
                    <a:lumMod val="60000"/>
                    <a:lumOff val="40000"/>
                  </a:schemeClr>
                </a:solidFill>
              </a:rPr>
              <a:t>Choose a vertical coordinate</a:t>
            </a:r>
          </a:p>
          <a:p>
            <a:pPr marL="449263" indent="-449263">
              <a:lnSpc>
                <a:spcPct val="150000"/>
              </a:lnSpc>
              <a:buFont typeface="+mj-lt"/>
              <a:buAutoNum type="romanUcPeriod"/>
            </a:pPr>
            <a:r>
              <a:rPr lang="en-US" sz="2200" b="1" dirty="0" smtClean="0">
                <a:solidFill>
                  <a:schemeClr val="accent1">
                    <a:lumMod val="60000"/>
                    <a:lumOff val="40000"/>
                  </a:schemeClr>
                </a:solidFill>
              </a:rPr>
              <a:t>Choose numerical method </a:t>
            </a:r>
            <a:r>
              <a:rPr lang="en-US" sz="2000" dirty="0" smtClean="0">
                <a:solidFill>
                  <a:schemeClr val="accent1">
                    <a:lumMod val="60000"/>
                    <a:lumOff val="40000"/>
                  </a:schemeClr>
                </a:solidFill>
              </a:rPr>
              <a:t>(Michael </a:t>
            </a:r>
            <a:r>
              <a:rPr lang="en-US" sz="2000" dirty="0" err="1" smtClean="0">
                <a:solidFill>
                  <a:schemeClr val="accent1">
                    <a:lumMod val="60000"/>
                    <a:lumOff val="40000"/>
                  </a:schemeClr>
                </a:solidFill>
              </a:rPr>
              <a:t>Baldauf</a:t>
            </a:r>
            <a:r>
              <a:rPr lang="en-US" sz="2000" dirty="0" smtClean="0">
                <a:solidFill>
                  <a:schemeClr val="accent1">
                    <a:lumMod val="60000"/>
                    <a:lumOff val="40000"/>
                  </a:schemeClr>
                </a:solidFill>
              </a:rPr>
              <a:t>)</a:t>
            </a:r>
          </a:p>
          <a:p>
            <a:pPr marL="449263" indent="-449263">
              <a:lnSpc>
                <a:spcPct val="150000"/>
              </a:lnSpc>
              <a:buFont typeface="+mj-lt"/>
              <a:buAutoNum type="romanUcPeriod"/>
            </a:pPr>
            <a:r>
              <a:rPr lang="en-US" sz="2200" b="1" dirty="0" smtClean="0">
                <a:solidFill>
                  <a:schemeClr val="tx2"/>
                </a:solidFill>
              </a:rPr>
              <a:t>Choose a set of parameterizations</a:t>
            </a:r>
            <a:endParaRPr lang="en-US" sz="2200" b="1" dirty="0">
              <a:solidFill>
                <a:schemeClr val="tx2"/>
              </a:solidFill>
            </a:endParaRPr>
          </a:p>
        </p:txBody>
      </p:sp>
      <p:grpSp>
        <p:nvGrpSpPr>
          <p:cNvPr id="6" name="Gruppieren 5"/>
          <p:cNvGrpSpPr/>
          <p:nvPr/>
        </p:nvGrpSpPr>
        <p:grpSpPr>
          <a:xfrm>
            <a:off x="827584" y="1213867"/>
            <a:ext cx="6657683" cy="2080768"/>
            <a:chOff x="827584" y="1213867"/>
            <a:chExt cx="6657683" cy="2080768"/>
          </a:xfrm>
        </p:grpSpPr>
        <p:grpSp>
          <p:nvGrpSpPr>
            <p:cNvPr id="7" name="Gruppieren 6"/>
            <p:cNvGrpSpPr/>
            <p:nvPr/>
          </p:nvGrpSpPr>
          <p:grpSpPr>
            <a:xfrm>
              <a:off x="827584" y="1213867"/>
              <a:ext cx="6657683" cy="2080768"/>
              <a:chOff x="827584" y="1213867"/>
              <a:chExt cx="6657683" cy="2080768"/>
            </a:xfrm>
          </p:grpSpPr>
          <p:sp>
            <p:nvSpPr>
              <p:cNvPr id="9" name="Textfeld 8"/>
              <p:cNvSpPr txBox="1"/>
              <p:nvPr/>
            </p:nvSpPr>
            <p:spPr>
              <a:xfrm>
                <a:off x="827584" y="1902498"/>
                <a:ext cx="4374916" cy="492443"/>
              </a:xfrm>
              <a:prstGeom prst="rect">
                <a:avLst/>
              </a:prstGeom>
              <a:noFill/>
            </p:spPr>
            <p:txBody>
              <a:bodyPr wrap="none" rtlCol="0">
                <a:spAutoFit/>
              </a:bodyPr>
              <a:lstStyle/>
              <a:p>
                <a:r>
                  <a:rPr lang="en-US" sz="2600" b="1" dirty="0" smtClean="0">
                    <a:solidFill>
                      <a:schemeClr val="tx2"/>
                    </a:solidFill>
                  </a:rPr>
                  <a:t>Building a global model …</a:t>
                </a:r>
                <a:endParaRPr lang="en-US" sz="2600" b="1" dirty="0">
                  <a:solidFill>
                    <a:schemeClr val="tx2"/>
                  </a:solidFill>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4499" y="1213867"/>
                <a:ext cx="2080768" cy="2080768"/>
              </a:xfrm>
              <a:prstGeom prst="rect">
                <a:avLst/>
              </a:prstGeom>
            </p:spPr>
          </p:pic>
        </p:grpSp>
        <p:sp>
          <p:nvSpPr>
            <p:cNvPr id="8" name="Textfeld 7"/>
            <p:cNvSpPr txBox="1"/>
            <p:nvPr/>
          </p:nvSpPr>
          <p:spPr>
            <a:xfrm>
              <a:off x="5367188" y="3080450"/>
              <a:ext cx="736099" cy="200055"/>
            </a:xfrm>
            <a:prstGeom prst="rect">
              <a:avLst/>
            </a:prstGeom>
            <a:noFill/>
          </p:spPr>
          <p:txBody>
            <a:bodyPr wrap="none" rtlCol="0">
              <a:spAutoFit/>
            </a:bodyPr>
            <a:lstStyle/>
            <a:p>
              <a:r>
                <a:rPr lang="en-US" sz="700" dirty="0" err="1" smtClean="0">
                  <a:solidFill>
                    <a:schemeClr val="bg1"/>
                  </a:solidFill>
                </a:rPr>
                <a:t>Source:NASA</a:t>
              </a:r>
              <a:endParaRPr lang="en-US" sz="700" dirty="0">
                <a:solidFill>
                  <a:schemeClr val="bg1"/>
                </a:solidFill>
              </a:endParaRPr>
            </a:p>
          </p:txBody>
        </p:sp>
      </p:grpSp>
    </p:spTree>
    <p:extLst>
      <p:ext uri="{BB962C8B-B14F-4D97-AF65-F5344CB8AC3E}">
        <p14:creationId xmlns:p14="http://schemas.microsoft.com/office/powerpoint/2010/main" val="26672784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39552" y="404664"/>
            <a:ext cx="5040560" cy="431800"/>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eaLnBrk="1" hangingPunct="1"/>
            <a:r>
              <a:rPr lang="de-DE" altLang="de-DE" sz="2500" kern="0" dirty="0" smtClean="0"/>
              <a:t>The </a:t>
            </a:r>
            <a:r>
              <a:rPr lang="de-DE" altLang="de-DE" sz="2500" kern="0" dirty="0" err="1" smtClean="0"/>
              <a:t>need</a:t>
            </a:r>
            <a:r>
              <a:rPr lang="de-DE" altLang="de-DE" sz="2500" kern="0" dirty="0" smtClean="0"/>
              <a:t> </a:t>
            </a:r>
            <a:r>
              <a:rPr lang="de-DE" altLang="de-DE" sz="2500" kern="0" dirty="0" err="1" smtClean="0"/>
              <a:t>for</a:t>
            </a:r>
            <a:r>
              <a:rPr lang="de-DE" altLang="de-DE" sz="2500" kern="0" dirty="0" smtClean="0"/>
              <a:t> </a:t>
            </a:r>
            <a:r>
              <a:rPr lang="de-DE" altLang="de-DE" sz="2500" kern="0" dirty="0" err="1" smtClean="0"/>
              <a:t>parameterizations</a:t>
            </a:r>
            <a:endParaRPr lang="de-DE" altLang="de-DE" sz="2500" kern="0" dirty="0" smtClean="0"/>
          </a:p>
        </p:txBody>
      </p:sp>
      <p:sp>
        <p:nvSpPr>
          <p:cNvPr id="5" name="Inhaltsplatzhalter 1"/>
          <p:cNvSpPr txBox="1">
            <a:spLocks/>
          </p:cNvSpPr>
          <p:nvPr/>
        </p:nvSpPr>
        <p:spPr>
          <a:xfrm>
            <a:off x="539552" y="4581128"/>
            <a:ext cx="7886940" cy="1584176"/>
          </a:xfrm>
          <a:prstGeom prst="rect">
            <a:avLst/>
          </a:prstGeom>
        </p:spPr>
        <p:txBody>
          <a:bodyPr/>
          <a:lstStyle>
            <a:lvl1pPr marL="352425" indent="-352425"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2pPr>
            <a:lvl3pPr marL="1143000" indent="-22860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3pPr>
            <a:lvl4pPr marL="1600200" indent="-22860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4pPr>
            <a:lvl5pPr marL="2057400" indent="-22860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altLang="de-DE" sz="1600" kern="0" dirty="0" smtClean="0"/>
              <a:t>Computer resources are finite and so numerical models must have a finite resolution</a:t>
            </a:r>
          </a:p>
          <a:p>
            <a:r>
              <a:rPr lang="en-US" altLang="de-DE" sz="1600" kern="0" dirty="0" smtClean="0"/>
              <a:t>Grid-cell size defines the smallest scales that can be resolved</a:t>
            </a:r>
            <a:endParaRPr lang="en-US" altLang="de-DE" sz="1000" kern="0" dirty="0" smtClean="0"/>
          </a:p>
          <a:p>
            <a:r>
              <a:rPr lang="en-US" altLang="de-DE" sz="1600" kern="0" dirty="0" smtClean="0"/>
              <a:t>Important unresolved processes must be represented by sub-grid models (parameterizations)</a:t>
            </a:r>
            <a:endParaRPr lang="en-US" altLang="de-DE" sz="1000" kern="0" dirty="0"/>
          </a:p>
        </p:txBody>
      </p:sp>
      <p:grpSp>
        <p:nvGrpSpPr>
          <p:cNvPr id="55" name="Gruppieren 54"/>
          <p:cNvGrpSpPr/>
          <p:nvPr/>
        </p:nvGrpSpPr>
        <p:grpSpPr>
          <a:xfrm>
            <a:off x="2103634" y="1805684"/>
            <a:ext cx="4927487" cy="2559420"/>
            <a:chOff x="2103634" y="1254768"/>
            <a:chExt cx="4927487" cy="255942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866" y="1268760"/>
              <a:ext cx="4914900" cy="2457450"/>
            </a:xfrm>
            <a:prstGeom prst="rect">
              <a:avLst/>
            </a:prstGeom>
          </p:spPr>
        </p:pic>
        <p:cxnSp>
          <p:nvCxnSpPr>
            <p:cNvPr id="7" name="Gerade Verbindung 6"/>
            <p:cNvCxnSpPr/>
            <p:nvPr/>
          </p:nvCxnSpPr>
          <p:spPr bwMode="auto">
            <a:xfrm>
              <a:off x="2109866" y="1263736"/>
              <a:ext cx="4914900"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8"/>
            <p:cNvCxnSpPr/>
            <p:nvPr/>
          </p:nvCxnSpPr>
          <p:spPr bwMode="auto">
            <a:xfrm>
              <a:off x="2103693" y="3811621"/>
              <a:ext cx="4914900"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9"/>
            <p:cNvCxnSpPr/>
            <p:nvPr/>
          </p:nvCxnSpPr>
          <p:spPr bwMode="auto">
            <a:xfrm>
              <a:off x="2106536" y="1988840"/>
              <a:ext cx="4914900"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10"/>
            <p:cNvCxnSpPr/>
            <p:nvPr/>
          </p:nvCxnSpPr>
          <p:spPr bwMode="auto">
            <a:xfrm>
              <a:off x="2103693" y="2708920"/>
              <a:ext cx="4914900"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11"/>
            <p:cNvCxnSpPr/>
            <p:nvPr/>
          </p:nvCxnSpPr>
          <p:spPr bwMode="auto">
            <a:xfrm>
              <a:off x="2103634" y="3429000"/>
              <a:ext cx="4914900"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12"/>
            <p:cNvCxnSpPr/>
            <p:nvPr/>
          </p:nvCxnSpPr>
          <p:spPr bwMode="auto">
            <a:xfrm>
              <a:off x="2106536" y="3068960"/>
              <a:ext cx="4914900"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13"/>
            <p:cNvCxnSpPr/>
            <p:nvPr/>
          </p:nvCxnSpPr>
          <p:spPr bwMode="auto">
            <a:xfrm>
              <a:off x="2109866" y="2348880"/>
              <a:ext cx="4914900"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14"/>
            <p:cNvCxnSpPr/>
            <p:nvPr/>
          </p:nvCxnSpPr>
          <p:spPr bwMode="auto">
            <a:xfrm>
              <a:off x="2111822" y="1628800"/>
              <a:ext cx="4914900"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15"/>
            <p:cNvCxnSpPr/>
            <p:nvPr/>
          </p:nvCxnSpPr>
          <p:spPr bwMode="auto">
            <a:xfrm>
              <a:off x="2116221" y="1449156"/>
              <a:ext cx="4914900"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16"/>
            <p:cNvCxnSpPr/>
            <p:nvPr/>
          </p:nvCxnSpPr>
          <p:spPr bwMode="auto">
            <a:xfrm>
              <a:off x="2108947" y="1802506"/>
              <a:ext cx="4914900"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17"/>
            <p:cNvCxnSpPr/>
            <p:nvPr/>
          </p:nvCxnSpPr>
          <p:spPr bwMode="auto">
            <a:xfrm>
              <a:off x="2109866" y="2175174"/>
              <a:ext cx="4914900"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18"/>
            <p:cNvCxnSpPr/>
            <p:nvPr/>
          </p:nvCxnSpPr>
          <p:spPr bwMode="auto">
            <a:xfrm>
              <a:off x="2109866" y="2516648"/>
              <a:ext cx="4914900"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19"/>
            <p:cNvCxnSpPr/>
            <p:nvPr/>
          </p:nvCxnSpPr>
          <p:spPr bwMode="auto">
            <a:xfrm>
              <a:off x="2109866" y="2883378"/>
              <a:ext cx="4914900"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20"/>
            <p:cNvCxnSpPr/>
            <p:nvPr/>
          </p:nvCxnSpPr>
          <p:spPr bwMode="auto">
            <a:xfrm>
              <a:off x="2109866" y="3242666"/>
              <a:ext cx="4914900"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21"/>
            <p:cNvCxnSpPr/>
            <p:nvPr/>
          </p:nvCxnSpPr>
          <p:spPr bwMode="auto">
            <a:xfrm>
              <a:off x="2107368" y="3615973"/>
              <a:ext cx="4914900"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22"/>
            <p:cNvCxnSpPr/>
            <p:nvPr/>
          </p:nvCxnSpPr>
          <p:spPr bwMode="auto">
            <a:xfrm flipV="1">
              <a:off x="2103634"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 Verbindung 25"/>
            <p:cNvCxnSpPr/>
            <p:nvPr/>
          </p:nvCxnSpPr>
          <p:spPr bwMode="auto">
            <a:xfrm flipV="1">
              <a:off x="7018472"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 Verbindung 26"/>
            <p:cNvCxnSpPr/>
            <p:nvPr/>
          </p:nvCxnSpPr>
          <p:spPr bwMode="auto">
            <a:xfrm flipV="1">
              <a:off x="4283968"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 Verbindung 28"/>
            <p:cNvCxnSpPr/>
            <p:nvPr/>
          </p:nvCxnSpPr>
          <p:spPr bwMode="auto">
            <a:xfrm flipV="1">
              <a:off x="3923928" y="125476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 Verbindung 29"/>
            <p:cNvCxnSpPr/>
            <p:nvPr/>
          </p:nvCxnSpPr>
          <p:spPr bwMode="auto">
            <a:xfrm flipV="1">
              <a:off x="2483768"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 Verbindung 30"/>
            <p:cNvCxnSpPr/>
            <p:nvPr/>
          </p:nvCxnSpPr>
          <p:spPr bwMode="auto">
            <a:xfrm flipV="1">
              <a:off x="2299460"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Gerade Verbindung 31"/>
            <p:cNvCxnSpPr/>
            <p:nvPr/>
          </p:nvCxnSpPr>
          <p:spPr bwMode="auto">
            <a:xfrm flipV="1">
              <a:off x="4644008"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 Verbindung 32"/>
            <p:cNvCxnSpPr/>
            <p:nvPr/>
          </p:nvCxnSpPr>
          <p:spPr bwMode="auto">
            <a:xfrm flipV="1">
              <a:off x="2843808"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 Verbindung 33"/>
            <p:cNvCxnSpPr/>
            <p:nvPr/>
          </p:nvCxnSpPr>
          <p:spPr bwMode="auto">
            <a:xfrm flipV="1">
              <a:off x="3203848" y="125476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 Verbindung 34"/>
            <p:cNvCxnSpPr/>
            <p:nvPr/>
          </p:nvCxnSpPr>
          <p:spPr bwMode="auto">
            <a:xfrm flipV="1">
              <a:off x="3563888"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Gerade Verbindung 35"/>
            <p:cNvCxnSpPr/>
            <p:nvPr/>
          </p:nvCxnSpPr>
          <p:spPr bwMode="auto">
            <a:xfrm flipV="1">
              <a:off x="5004048"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Gerade Verbindung 36"/>
            <p:cNvCxnSpPr/>
            <p:nvPr/>
          </p:nvCxnSpPr>
          <p:spPr bwMode="auto">
            <a:xfrm flipV="1">
              <a:off x="5364088"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Gerade Verbindung 37"/>
            <p:cNvCxnSpPr/>
            <p:nvPr/>
          </p:nvCxnSpPr>
          <p:spPr bwMode="auto">
            <a:xfrm flipV="1">
              <a:off x="5724128"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 Verbindung 38"/>
            <p:cNvCxnSpPr/>
            <p:nvPr/>
          </p:nvCxnSpPr>
          <p:spPr bwMode="auto">
            <a:xfrm flipV="1">
              <a:off x="6084168"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Gerade Verbindung 39"/>
            <p:cNvCxnSpPr/>
            <p:nvPr/>
          </p:nvCxnSpPr>
          <p:spPr bwMode="auto">
            <a:xfrm flipV="1">
              <a:off x="6444208"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Gerade Verbindung 40"/>
            <p:cNvCxnSpPr/>
            <p:nvPr/>
          </p:nvCxnSpPr>
          <p:spPr bwMode="auto">
            <a:xfrm flipV="1">
              <a:off x="6804248"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p:nvPr/>
          </p:nvCxnSpPr>
          <p:spPr bwMode="auto">
            <a:xfrm flipV="1">
              <a:off x="2662790"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p:cNvCxnSpPr/>
            <p:nvPr/>
          </p:nvCxnSpPr>
          <p:spPr bwMode="auto">
            <a:xfrm flipV="1">
              <a:off x="3022830" y="1257474"/>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43"/>
            <p:cNvCxnSpPr/>
            <p:nvPr/>
          </p:nvCxnSpPr>
          <p:spPr bwMode="auto">
            <a:xfrm flipV="1">
              <a:off x="3381576"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auto">
            <a:xfrm flipV="1">
              <a:off x="3742910"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45"/>
            <p:cNvCxnSpPr/>
            <p:nvPr/>
          </p:nvCxnSpPr>
          <p:spPr bwMode="auto">
            <a:xfrm flipV="1">
              <a:off x="4099660"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46"/>
            <p:cNvCxnSpPr/>
            <p:nvPr/>
          </p:nvCxnSpPr>
          <p:spPr bwMode="auto">
            <a:xfrm flipV="1">
              <a:off x="4464986"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 Verbindung 47"/>
            <p:cNvCxnSpPr/>
            <p:nvPr/>
          </p:nvCxnSpPr>
          <p:spPr bwMode="auto">
            <a:xfrm flipV="1">
              <a:off x="4823030"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 Verbindung 48"/>
            <p:cNvCxnSpPr/>
            <p:nvPr/>
          </p:nvCxnSpPr>
          <p:spPr bwMode="auto">
            <a:xfrm flipV="1">
              <a:off x="5179780"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Gerade Verbindung 49"/>
            <p:cNvCxnSpPr/>
            <p:nvPr/>
          </p:nvCxnSpPr>
          <p:spPr bwMode="auto">
            <a:xfrm flipV="1">
              <a:off x="5537824"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Gerade Verbindung 50"/>
            <p:cNvCxnSpPr/>
            <p:nvPr/>
          </p:nvCxnSpPr>
          <p:spPr bwMode="auto">
            <a:xfrm flipV="1">
              <a:off x="5903150"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Gerade Verbindung 51"/>
            <p:cNvCxnSpPr/>
            <p:nvPr/>
          </p:nvCxnSpPr>
          <p:spPr bwMode="auto">
            <a:xfrm flipV="1">
              <a:off x="6257904"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Gerade Verbindung 52"/>
            <p:cNvCxnSpPr/>
            <p:nvPr/>
          </p:nvCxnSpPr>
          <p:spPr bwMode="auto">
            <a:xfrm flipV="1">
              <a:off x="6617944" y="1258188"/>
              <a:ext cx="0" cy="25560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9" name="Inhaltsplatzhalter 1"/>
          <p:cNvSpPr txBox="1">
            <a:spLocks/>
          </p:cNvSpPr>
          <p:nvPr/>
        </p:nvSpPr>
        <p:spPr>
          <a:xfrm>
            <a:off x="513750" y="1196752"/>
            <a:ext cx="7886940" cy="360040"/>
          </a:xfrm>
          <a:prstGeom prst="rect">
            <a:avLst/>
          </a:prstGeom>
        </p:spPr>
        <p:txBody>
          <a:bodyPr/>
          <a:lstStyle>
            <a:lvl1pPr marL="352425" indent="-352425"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2pPr>
            <a:lvl3pPr marL="1143000" indent="-22860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3pPr>
            <a:lvl4pPr marL="1600200" indent="-22860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4pPr>
            <a:lvl5pPr marL="2057400" indent="-22860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dirty="0"/>
              <a:t>Discretizing and solving the chosen equation set is only part of the </a:t>
            </a:r>
            <a:r>
              <a:rPr lang="en-US" sz="1600" dirty="0" smtClean="0"/>
              <a:t>story</a:t>
            </a:r>
            <a:endParaRPr lang="en-US" sz="1600" dirty="0"/>
          </a:p>
        </p:txBody>
      </p:sp>
    </p:spTree>
    <p:extLst>
      <p:ext uri="{BB962C8B-B14F-4D97-AF65-F5344CB8AC3E}">
        <p14:creationId xmlns:p14="http://schemas.microsoft.com/office/powerpoint/2010/main" val="26053981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p:cNvGrpSpPr/>
          <p:nvPr/>
        </p:nvGrpSpPr>
        <p:grpSpPr>
          <a:xfrm>
            <a:off x="2412209" y="3466455"/>
            <a:ext cx="4312869" cy="2447573"/>
            <a:chOff x="2519479" y="3196033"/>
            <a:chExt cx="4312869" cy="2447573"/>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9479" y="3695546"/>
              <a:ext cx="4312869" cy="1948060"/>
            </a:xfrm>
            <a:prstGeom prst="rect">
              <a:avLst/>
            </a:prstGeom>
          </p:spPr>
        </p:pic>
        <p:sp>
          <p:nvSpPr>
            <p:cNvPr id="4" name="Textfeld 3"/>
            <p:cNvSpPr txBox="1"/>
            <p:nvPr/>
          </p:nvSpPr>
          <p:spPr>
            <a:xfrm>
              <a:off x="3567445" y="3196033"/>
              <a:ext cx="2003818" cy="538609"/>
            </a:xfrm>
            <a:prstGeom prst="rect">
              <a:avLst/>
            </a:prstGeom>
            <a:noFill/>
          </p:spPr>
          <p:txBody>
            <a:bodyPr wrap="none" rtlCol="0">
              <a:spAutoFit/>
            </a:bodyPr>
            <a:lstStyle/>
            <a:p>
              <a:pPr algn="ctr"/>
              <a:r>
                <a:rPr lang="en-US" sz="1500" b="1" dirty="0" smtClean="0">
                  <a:solidFill>
                    <a:schemeClr val="tx2"/>
                  </a:solidFill>
                </a:rPr>
                <a:t>dynamical core </a:t>
              </a:r>
            </a:p>
            <a:p>
              <a:pPr algn="ctr"/>
              <a:r>
                <a:rPr lang="en-US" sz="1400" b="1" dirty="0" smtClean="0">
                  <a:solidFill>
                    <a:schemeClr val="tx2"/>
                  </a:solidFill>
                </a:rPr>
                <a:t>(‘resolved’ dynamics)</a:t>
              </a:r>
              <a:endParaRPr lang="en-US" sz="1400" b="1" dirty="0">
                <a:solidFill>
                  <a:schemeClr val="tx2"/>
                </a:solidFill>
              </a:endParaRPr>
            </a:p>
          </p:txBody>
        </p:sp>
      </p:grpSp>
      <p:grpSp>
        <p:nvGrpSpPr>
          <p:cNvPr id="9" name="Gruppieren 8"/>
          <p:cNvGrpSpPr/>
          <p:nvPr/>
        </p:nvGrpSpPr>
        <p:grpSpPr>
          <a:xfrm>
            <a:off x="2264700" y="1062332"/>
            <a:ext cx="4579303" cy="2078636"/>
            <a:chOff x="2264700" y="1062332"/>
            <a:chExt cx="4579303" cy="2078636"/>
          </a:xfrm>
        </p:grpSpPr>
        <p:sp>
          <p:nvSpPr>
            <p:cNvPr id="3" name="Textfeld 2"/>
            <p:cNvSpPr txBox="1"/>
            <p:nvPr/>
          </p:nvSpPr>
          <p:spPr>
            <a:xfrm>
              <a:off x="3391182" y="1062332"/>
              <a:ext cx="2226892" cy="323165"/>
            </a:xfrm>
            <a:prstGeom prst="rect">
              <a:avLst/>
            </a:prstGeom>
            <a:noFill/>
          </p:spPr>
          <p:txBody>
            <a:bodyPr wrap="none" rtlCol="0">
              <a:spAutoFit/>
            </a:bodyPr>
            <a:lstStyle/>
            <a:p>
              <a:r>
                <a:rPr lang="en-US" sz="1500" b="1" dirty="0" smtClean="0">
                  <a:solidFill>
                    <a:schemeClr val="accent2"/>
                  </a:solidFill>
                </a:rPr>
                <a:t>parameterization suite</a:t>
              </a:r>
              <a:endParaRPr lang="en-US" sz="1500" b="1" dirty="0">
                <a:solidFill>
                  <a:schemeClr val="accent2"/>
                </a:solidFill>
              </a:endParaRPr>
            </a:p>
          </p:txBody>
        </p:sp>
        <p:sp>
          <p:nvSpPr>
            <p:cNvPr id="5" name="Abgerundetes Rechteck 7"/>
            <p:cNvSpPr>
              <a:spLocks noChangeArrowheads="1"/>
            </p:cNvSpPr>
            <p:nvPr/>
          </p:nvSpPr>
          <p:spPr bwMode="auto">
            <a:xfrm>
              <a:off x="2264700" y="1340768"/>
              <a:ext cx="4579303" cy="1800200"/>
            </a:xfrm>
            <a:prstGeom prst="roundRect">
              <a:avLst>
                <a:gd name="adj" fmla="val 16667"/>
              </a:avLst>
            </a:prstGeom>
            <a:solidFill>
              <a:schemeClr val="accent2">
                <a:lumMod val="20000"/>
                <a:lumOff val="80000"/>
              </a:schemeClr>
            </a:solidFill>
            <a:ln w="25400" algn="ctr">
              <a:noFill/>
              <a:round/>
              <a:headEnd/>
              <a:tailEnd/>
            </a:ln>
          </p:spPr>
          <p:txBody>
            <a:bodyPr anchor="ctr"/>
            <a:lstStyle/>
            <a:p>
              <a:pPr algn="ctr">
                <a:defRPr/>
              </a:pPr>
              <a:endParaRPr lang="en-US">
                <a:solidFill>
                  <a:schemeClr val="lt1"/>
                </a:solidFill>
                <a:latin typeface="+mn-lt"/>
              </a:endParaRPr>
            </a:p>
          </p:txBody>
        </p:sp>
        <p:sp>
          <p:nvSpPr>
            <p:cNvPr id="6" name="Textfeld 5"/>
            <p:cNvSpPr txBox="1"/>
            <p:nvPr/>
          </p:nvSpPr>
          <p:spPr>
            <a:xfrm>
              <a:off x="2372006" y="1613790"/>
              <a:ext cx="4392487" cy="1311154"/>
            </a:xfrm>
            <a:prstGeom prst="rect">
              <a:avLst/>
            </a:prstGeom>
            <a:noFill/>
          </p:spPr>
          <p:txBody>
            <a:bodyPr wrap="square" rtlCol="0">
              <a:noAutofit/>
            </a:bodyPr>
            <a:lstStyle/>
            <a:p>
              <a:pPr marL="1343025" indent="-1343025">
                <a:tabLst>
                  <a:tab pos="1343025" algn="l"/>
                </a:tabLst>
              </a:pPr>
              <a:r>
                <a:rPr lang="en-US" sz="1200" b="1" dirty="0"/>
                <a:t>m</a:t>
              </a:r>
              <a:r>
                <a:rPr lang="en-US" sz="1200" b="1" dirty="0" smtClean="0"/>
                <a:t>oist processes: </a:t>
              </a:r>
              <a:r>
                <a:rPr lang="en-US" sz="1200" dirty="0" smtClean="0"/>
                <a:t>convection, cloud microphysics, precipitation processes</a:t>
              </a:r>
              <a:endParaRPr lang="en-US" sz="1200" b="1" dirty="0" smtClean="0"/>
            </a:p>
            <a:p>
              <a:r>
                <a:rPr lang="en-US" sz="1200" b="1" dirty="0" smtClean="0"/>
                <a:t> </a:t>
              </a:r>
            </a:p>
            <a:p>
              <a:r>
                <a:rPr lang="en-US" sz="1200" b="1" dirty="0" smtClean="0"/>
                <a:t>radiative transfer: </a:t>
              </a:r>
            </a:p>
            <a:p>
              <a:endParaRPr lang="en-US" sz="1200" b="1" dirty="0" smtClean="0"/>
            </a:p>
            <a:p>
              <a:pPr marL="1303338" indent="-1303338"/>
              <a:r>
                <a:rPr lang="en-US" sz="1200" b="1" dirty="0" smtClean="0"/>
                <a:t>turbulent mixing: </a:t>
              </a:r>
              <a:r>
                <a:rPr lang="en-US" sz="1200" dirty="0" smtClean="0"/>
                <a:t>planetary boundary layer parameterization, gravity wave drag, vertical diffusion</a:t>
              </a:r>
              <a:endParaRPr lang="en-US" sz="1200" dirty="0"/>
            </a:p>
          </p:txBody>
        </p:sp>
      </p:grpSp>
      <p:sp>
        <p:nvSpPr>
          <p:cNvPr id="11" name="Nach rechts gekrümmter Pfeil 10"/>
          <p:cNvSpPr/>
          <p:nvPr/>
        </p:nvSpPr>
        <p:spPr bwMode="auto">
          <a:xfrm>
            <a:off x="1461376" y="2767252"/>
            <a:ext cx="731520" cy="1525844"/>
          </a:xfrm>
          <a:prstGeom prst="curved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2" name="Nach rechts gekrümmter Pfeil 11"/>
          <p:cNvSpPr/>
          <p:nvPr/>
        </p:nvSpPr>
        <p:spPr bwMode="auto">
          <a:xfrm rot="10800000">
            <a:off x="6948264" y="2767252"/>
            <a:ext cx="731520" cy="1453835"/>
          </a:xfrm>
          <a:prstGeom prst="curvedRightArrow">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 name="Rectangle 2"/>
          <p:cNvSpPr txBox="1">
            <a:spLocks noChangeArrowheads="1"/>
          </p:cNvSpPr>
          <p:nvPr/>
        </p:nvSpPr>
        <p:spPr>
          <a:xfrm>
            <a:off x="539552" y="404664"/>
            <a:ext cx="5040560" cy="431800"/>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eaLnBrk="1" hangingPunct="1"/>
            <a:r>
              <a:rPr lang="de-DE" altLang="de-DE" sz="2500" kern="0" dirty="0" smtClean="0"/>
              <a:t>The </a:t>
            </a:r>
            <a:r>
              <a:rPr lang="de-DE" altLang="de-DE" sz="2500" kern="0" dirty="0" err="1" smtClean="0"/>
              <a:t>full</a:t>
            </a:r>
            <a:r>
              <a:rPr lang="de-DE" altLang="de-DE" sz="2500" kern="0" dirty="0" smtClean="0"/>
              <a:t> </a:t>
            </a:r>
            <a:r>
              <a:rPr lang="de-DE" altLang="de-DE" sz="2500" kern="0" dirty="0" err="1" smtClean="0"/>
              <a:t>model</a:t>
            </a:r>
            <a:endParaRPr lang="de-DE" altLang="de-DE" sz="2500" kern="0" dirty="0" smtClean="0"/>
          </a:p>
        </p:txBody>
      </p:sp>
    </p:spTree>
    <p:extLst>
      <p:ext uri="{BB962C8B-B14F-4D97-AF65-F5344CB8AC3E}">
        <p14:creationId xmlns:p14="http://schemas.microsoft.com/office/powerpoint/2010/main" val="13682529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Grafik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3556000"/>
            <a:ext cx="2376487"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4"/>
          <p:cNvSpPr>
            <a:spLocks noChangeArrowheads="1"/>
          </p:cNvSpPr>
          <p:nvPr/>
        </p:nvSpPr>
        <p:spPr bwMode="auto">
          <a:xfrm>
            <a:off x="395288" y="3556000"/>
            <a:ext cx="5616575" cy="8985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0" anchor="ctr"/>
          <a:lstStyle>
            <a:lvl1pPr>
              <a:spcBef>
                <a:spcPct val="40000"/>
              </a:spcBef>
              <a:buClr>
                <a:schemeClr val="tx2"/>
              </a:buClr>
              <a:buSzPct val="95000"/>
              <a:buFont typeface="Wingdings" pitchFamily="2" charset="2"/>
              <a:buChar char="è"/>
              <a:defRPr>
                <a:solidFill>
                  <a:schemeClr val="tx1"/>
                </a:solidFill>
                <a:latin typeface="Arial" charset="0"/>
              </a:defRPr>
            </a:lvl1pPr>
            <a:lvl2pPr marL="742950" indent="-285750">
              <a:spcBef>
                <a:spcPct val="40000"/>
              </a:spcBef>
              <a:buClr>
                <a:schemeClr val="tx2"/>
              </a:buClr>
              <a:buSzPct val="95000"/>
              <a:buFont typeface="Wingdings" pitchFamily="2" charset="2"/>
              <a:buChar char="è"/>
              <a:defRPr>
                <a:solidFill>
                  <a:schemeClr val="tx1"/>
                </a:solidFill>
                <a:latin typeface="Arial" charset="0"/>
              </a:defRPr>
            </a:lvl2pPr>
            <a:lvl3pPr marL="1143000" indent="-228600">
              <a:spcBef>
                <a:spcPct val="40000"/>
              </a:spcBef>
              <a:buClr>
                <a:schemeClr val="tx2"/>
              </a:buClr>
              <a:buSzPct val="95000"/>
              <a:buFont typeface="Wingdings" pitchFamily="2" charset="2"/>
              <a:buChar char="è"/>
              <a:defRPr>
                <a:solidFill>
                  <a:schemeClr val="tx1"/>
                </a:solidFill>
                <a:latin typeface="Arial" charset="0"/>
              </a:defRPr>
            </a:lvl3pPr>
            <a:lvl4pPr marL="1600200" indent="-228600">
              <a:spcBef>
                <a:spcPct val="40000"/>
              </a:spcBef>
              <a:buClr>
                <a:schemeClr val="tx2"/>
              </a:buClr>
              <a:buSzPct val="95000"/>
              <a:buFont typeface="Wingdings" pitchFamily="2" charset="2"/>
              <a:buChar char="è"/>
              <a:defRPr>
                <a:solidFill>
                  <a:schemeClr val="tx1"/>
                </a:solidFill>
                <a:latin typeface="Arial" charset="0"/>
              </a:defRPr>
            </a:lvl4pPr>
            <a:lvl5pPr marL="2057400" indent="-228600">
              <a:spcBef>
                <a:spcPct val="40000"/>
              </a:spcBef>
              <a:buClr>
                <a:schemeClr val="tx2"/>
              </a:buClr>
              <a:buSzPct val="95000"/>
              <a:buFont typeface="Wingdings" pitchFamily="2" charset="2"/>
              <a:buChar char="è"/>
              <a:defRPr>
                <a:solidFill>
                  <a:schemeClr val="tx1"/>
                </a:solidFill>
                <a:latin typeface="Arial" charset="0"/>
              </a:defRPr>
            </a:lvl5pPr>
            <a:lvl6pPr marL="25146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6pPr>
            <a:lvl7pPr marL="29718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7pPr>
            <a:lvl8pPr marL="34290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8pPr>
            <a:lvl9pPr marL="38862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9pPr>
          </a:lstStyle>
          <a:p>
            <a:pPr eaLnBrk="1" hangingPunct="1">
              <a:spcBef>
                <a:spcPct val="0"/>
              </a:spcBef>
              <a:buClrTx/>
              <a:buSzTx/>
              <a:buFontTx/>
              <a:buNone/>
            </a:pPr>
            <a:r>
              <a:rPr lang="de-DE" altLang="de-DE" sz="2800" b="1" dirty="0" err="1" smtClean="0">
                <a:solidFill>
                  <a:schemeClr val="bg1"/>
                </a:solidFill>
              </a:rPr>
              <a:t>Numerical</a:t>
            </a:r>
            <a:r>
              <a:rPr lang="de-DE" altLang="de-DE" sz="2800" b="1" dirty="0" smtClean="0">
                <a:solidFill>
                  <a:schemeClr val="bg1"/>
                </a:solidFill>
              </a:rPr>
              <a:t> </a:t>
            </a:r>
            <a:r>
              <a:rPr lang="de-DE" altLang="de-DE" sz="2800" b="1" dirty="0" err="1" smtClean="0">
                <a:solidFill>
                  <a:schemeClr val="bg1"/>
                </a:solidFill>
              </a:rPr>
              <a:t>weather</a:t>
            </a:r>
            <a:r>
              <a:rPr lang="de-DE" altLang="de-DE" sz="2800" b="1" dirty="0" smtClean="0">
                <a:solidFill>
                  <a:schemeClr val="bg1"/>
                </a:solidFill>
              </a:rPr>
              <a:t> </a:t>
            </a:r>
            <a:r>
              <a:rPr lang="de-DE" altLang="de-DE" sz="2800" b="1" dirty="0" err="1" smtClean="0">
                <a:solidFill>
                  <a:schemeClr val="bg1"/>
                </a:solidFill>
              </a:rPr>
              <a:t>prediction</a:t>
            </a:r>
            <a:r>
              <a:rPr lang="de-DE" altLang="de-DE" sz="2800" b="1" dirty="0" smtClean="0">
                <a:solidFill>
                  <a:schemeClr val="bg1"/>
                </a:solidFill>
              </a:rPr>
              <a:t> </a:t>
            </a:r>
            <a:r>
              <a:rPr lang="de-DE" altLang="de-DE" sz="2800" b="1" dirty="0" err="1" smtClean="0">
                <a:solidFill>
                  <a:schemeClr val="bg1"/>
                </a:solidFill>
              </a:rPr>
              <a:t>then</a:t>
            </a:r>
            <a:r>
              <a:rPr lang="de-DE" altLang="de-DE" sz="2800" b="1" dirty="0" smtClean="0">
                <a:solidFill>
                  <a:schemeClr val="bg1"/>
                </a:solidFill>
              </a:rPr>
              <a:t> </a:t>
            </a:r>
            <a:r>
              <a:rPr lang="de-DE" altLang="de-DE" sz="2800" b="1" dirty="0" err="1" smtClean="0">
                <a:solidFill>
                  <a:schemeClr val="bg1"/>
                </a:solidFill>
              </a:rPr>
              <a:t>and</a:t>
            </a:r>
            <a:r>
              <a:rPr lang="de-DE" altLang="de-DE" sz="2800" b="1" dirty="0" smtClean="0">
                <a:solidFill>
                  <a:schemeClr val="bg1"/>
                </a:solidFill>
              </a:rPr>
              <a:t> </a:t>
            </a:r>
            <a:r>
              <a:rPr lang="de-DE" altLang="de-DE" sz="2800" b="1" dirty="0" err="1" smtClean="0">
                <a:solidFill>
                  <a:schemeClr val="bg1"/>
                </a:solidFill>
              </a:rPr>
              <a:t>now</a:t>
            </a:r>
            <a:endParaRPr lang="de-DE" altLang="de-DE" sz="2800" b="1" dirty="0">
              <a:solidFill>
                <a:schemeClr val="bg1"/>
              </a:solidFill>
            </a:endParaRPr>
          </a:p>
        </p:txBody>
      </p:sp>
      <p:sp>
        <p:nvSpPr>
          <p:cNvPr id="10244" name="Rectangle 2"/>
          <p:cNvSpPr>
            <a:spLocks noGrp="1" noChangeArrowheads="1"/>
          </p:cNvSpPr>
          <p:nvPr>
            <p:ph type="ctrTitle"/>
          </p:nvPr>
        </p:nvSpPr>
        <p:spPr>
          <a:xfrm>
            <a:off x="390525" y="4005263"/>
            <a:ext cx="8207375" cy="898525"/>
          </a:xfrm>
        </p:spPr>
        <p:txBody>
          <a:bodyPr anchorCtr="0"/>
          <a:lstStyle/>
          <a:p>
            <a:pPr algn="l"/>
            <a:endParaRPr lang="de-DE" altLang="de-DE" sz="2000" dirty="0" smtClean="0"/>
          </a:p>
        </p:txBody>
      </p:sp>
    </p:spTree>
    <p:extLst>
      <p:ext uri="{BB962C8B-B14F-4D97-AF65-F5344CB8AC3E}">
        <p14:creationId xmlns:p14="http://schemas.microsoft.com/office/powerpoint/2010/main" val="3742815288"/>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Inhaltsplatzhalter 2"/>
          <p:cNvSpPr>
            <a:spLocks noGrp="1"/>
          </p:cNvSpPr>
          <p:nvPr>
            <p:ph idx="4294967295"/>
          </p:nvPr>
        </p:nvSpPr>
        <p:spPr bwMode="auto">
          <a:xfrm>
            <a:off x="134353" y="1839913"/>
            <a:ext cx="4357688" cy="431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de-DE" sz="1600" noProof="0" dirty="0" smtClean="0"/>
              <a:t>Computing units: 1 </a:t>
            </a:r>
            <a:endParaRPr lang="en-US" altLang="de-DE" sz="1600" noProof="0" dirty="0" smtClean="0">
              <a:solidFill>
                <a:srgbClr val="FF0000"/>
              </a:solidFill>
            </a:endParaRPr>
          </a:p>
          <a:p>
            <a:r>
              <a:rPr lang="en-US" altLang="de-DE" sz="1600" noProof="0" dirty="0" smtClean="0"/>
              <a:t>Clock rate &lt;10 MHz</a:t>
            </a:r>
            <a:endParaRPr lang="en-US" altLang="de-DE" sz="1600" noProof="0" dirty="0" smtClean="0">
              <a:solidFill>
                <a:srgbClr val="FF0000"/>
              </a:solidFill>
            </a:endParaRPr>
          </a:p>
          <a:p>
            <a:r>
              <a:rPr lang="en-US" altLang="de-DE" sz="1600" noProof="0" dirty="0" smtClean="0"/>
              <a:t>Main memory  128 Kilobyte</a:t>
            </a:r>
            <a:endParaRPr lang="en-US" altLang="de-DE" sz="1600" noProof="0" dirty="0" smtClean="0">
              <a:solidFill>
                <a:srgbClr val="FF0000"/>
              </a:solidFill>
            </a:endParaRPr>
          </a:p>
          <a:p>
            <a:r>
              <a:rPr lang="en-US" altLang="de-DE" sz="1600" noProof="0" dirty="0" smtClean="0"/>
              <a:t>Power consumption ≈ 100kW </a:t>
            </a:r>
            <a:endParaRPr lang="en-US" altLang="de-DE" sz="1600" noProof="0" dirty="0" smtClean="0">
              <a:solidFill>
                <a:srgbClr val="FF0000"/>
              </a:solidFill>
            </a:endParaRPr>
          </a:p>
          <a:p>
            <a:r>
              <a:rPr lang="en-US" altLang="de-DE" sz="1600" noProof="0" dirty="0" smtClean="0"/>
              <a:t>Peak performance 0,7 Megaflop/s</a:t>
            </a:r>
            <a:r>
              <a:rPr lang="en-US" altLang="de-DE" noProof="0" dirty="0" smtClean="0"/>
              <a:t>	</a:t>
            </a:r>
          </a:p>
        </p:txBody>
      </p:sp>
      <p:sp>
        <p:nvSpPr>
          <p:cNvPr id="44034" name="Titel 1"/>
          <p:cNvSpPr>
            <a:spLocks noGrp="1"/>
          </p:cNvSpPr>
          <p:nvPr>
            <p:ph type="title" idx="4294967295"/>
          </p:nvPr>
        </p:nvSpPr>
        <p:spPr bwMode="auto">
          <a:xfrm>
            <a:off x="251023" y="1196975"/>
            <a:ext cx="8353425" cy="431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de-DE" noProof="0" dirty="0" smtClean="0"/>
              <a:t>1966 CDC 3800	</a:t>
            </a:r>
            <a:br>
              <a:rPr lang="en-US" altLang="de-DE" noProof="0" dirty="0" smtClean="0"/>
            </a:br>
            <a:r>
              <a:rPr lang="en-US" altLang="de-DE" noProof="0" dirty="0" smtClean="0"/>
              <a:t/>
            </a:r>
            <a:br>
              <a:rPr lang="en-US" altLang="de-DE" noProof="0" dirty="0" smtClean="0"/>
            </a:br>
            <a:r>
              <a:rPr lang="en-US" altLang="de-DE" noProof="0" dirty="0" smtClean="0"/>
              <a:t/>
            </a:r>
            <a:br>
              <a:rPr lang="en-US" altLang="de-DE" noProof="0" dirty="0" smtClean="0"/>
            </a:br>
            <a:r>
              <a:rPr lang="en-US" altLang="de-DE" noProof="0" dirty="0" smtClean="0"/>
              <a:t/>
            </a:r>
            <a:br>
              <a:rPr lang="en-US" altLang="de-DE" noProof="0" dirty="0" smtClean="0"/>
            </a:br>
            <a:r>
              <a:rPr lang="en-US" altLang="de-DE" noProof="0" dirty="0" smtClean="0"/>
              <a:t/>
            </a:r>
            <a:br>
              <a:rPr lang="en-US" altLang="de-DE" noProof="0" dirty="0" smtClean="0"/>
            </a:br>
            <a:r>
              <a:rPr lang="en-US" altLang="de-DE" noProof="0" dirty="0" smtClean="0"/>
              <a:t/>
            </a:r>
            <a:br>
              <a:rPr lang="en-US" altLang="de-DE" noProof="0" dirty="0" smtClean="0"/>
            </a:br>
            <a:r>
              <a:rPr lang="en-US" altLang="de-DE" noProof="0" dirty="0" smtClean="0"/>
              <a:t/>
            </a:r>
            <a:br>
              <a:rPr lang="en-US" altLang="de-DE" noProof="0" dirty="0" smtClean="0"/>
            </a:br>
            <a:endParaRPr lang="en-US" altLang="de-DE" noProof="0" dirty="0" smtClean="0"/>
          </a:p>
        </p:txBody>
      </p:sp>
      <p:sp>
        <p:nvSpPr>
          <p:cNvPr id="9" name="Inhaltsplatzhalter 2"/>
          <p:cNvSpPr txBox="1">
            <a:spLocks/>
          </p:cNvSpPr>
          <p:nvPr/>
        </p:nvSpPr>
        <p:spPr bwMode="auto">
          <a:xfrm>
            <a:off x="4931792" y="1844824"/>
            <a:ext cx="3888680" cy="4462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de-DE" altLang="de-DE" sz="1600" kern="0" dirty="0" smtClean="0"/>
              <a:t>Computing </a:t>
            </a:r>
            <a:r>
              <a:rPr lang="de-DE" altLang="de-DE" sz="1600" kern="0" dirty="0" err="1" smtClean="0"/>
              <a:t>units</a:t>
            </a:r>
            <a:r>
              <a:rPr lang="de-DE" altLang="de-DE" sz="1600" kern="0" dirty="0" smtClean="0"/>
              <a:t>: 34560</a:t>
            </a:r>
          </a:p>
          <a:p>
            <a:r>
              <a:rPr lang="de-DE" altLang="de-DE" sz="1600" kern="0" dirty="0" err="1" smtClean="0"/>
              <a:t>Clock</a:t>
            </a:r>
            <a:r>
              <a:rPr lang="de-DE" altLang="de-DE" sz="1600" kern="0" dirty="0" smtClean="0"/>
              <a:t> rate2.1-3.3 GHz</a:t>
            </a:r>
          </a:p>
          <a:p>
            <a:r>
              <a:rPr lang="de-DE" altLang="de-DE" sz="1600" kern="0" dirty="0" smtClean="0"/>
              <a:t>140 Terabyte</a:t>
            </a:r>
          </a:p>
          <a:p>
            <a:r>
              <a:rPr lang="de-DE" altLang="de-DE" sz="1600" kern="0" dirty="0" smtClean="0"/>
              <a:t>Stromverbrauch </a:t>
            </a:r>
            <a:r>
              <a:rPr lang="de-DE" altLang="de-DE" sz="1600" kern="0" dirty="0" err="1" smtClean="0"/>
              <a:t>approx</a:t>
            </a:r>
            <a:r>
              <a:rPr lang="de-DE" altLang="de-DE" sz="1600" kern="0" dirty="0" smtClean="0"/>
              <a:t>. 450 kW</a:t>
            </a:r>
          </a:p>
          <a:p>
            <a:r>
              <a:rPr lang="de-DE" altLang="de-DE" sz="1600" kern="0" dirty="0" smtClean="0"/>
              <a:t>1.2 </a:t>
            </a:r>
            <a:r>
              <a:rPr lang="de-DE" altLang="de-DE" sz="1600" kern="0" dirty="0" err="1" smtClean="0"/>
              <a:t>Petaflop</a:t>
            </a:r>
            <a:r>
              <a:rPr lang="de-DE" altLang="de-DE" sz="1600" kern="0" dirty="0" smtClean="0"/>
              <a:t>/s </a:t>
            </a:r>
          </a:p>
        </p:txBody>
      </p:sp>
      <p:sp>
        <p:nvSpPr>
          <p:cNvPr id="10" name="Titel 1"/>
          <p:cNvSpPr txBox="1">
            <a:spLocks/>
          </p:cNvSpPr>
          <p:nvPr/>
        </p:nvSpPr>
        <p:spPr bwMode="auto">
          <a:xfrm>
            <a:off x="4859784" y="1196752"/>
            <a:ext cx="388868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r>
              <a:rPr lang="de-DE" altLang="de-DE" kern="0" dirty="0" smtClean="0"/>
              <a:t>2016 Cray XC40   </a:t>
            </a:r>
            <a:r>
              <a:rPr lang="de-DE" altLang="de-DE" sz="1800" kern="0" dirty="0" smtClean="0">
                <a:solidFill>
                  <a:schemeClr val="accent2"/>
                </a:solidFill>
              </a:rPr>
              <a:t>(x2)</a:t>
            </a:r>
          </a:p>
        </p:txBody>
      </p:sp>
      <p:pic>
        <p:nvPicPr>
          <p:cNvPr id="56323" name="Picture 3" descr="M:\HPC_E\01 Projektmanagement\Bilder\web\TI15-Cray-XC40.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033268" y="4077072"/>
            <a:ext cx="3283148" cy="1965681"/>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3851920" y="1844824"/>
            <a:ext cx="1152128" cy="338554"/>
          </a:xfrm>
          <a:prstGeom prst="rect">
            <a:avLst/>
          </a:prstGeom>
          <a:noFill/>
        </p:spPr>
        <p:txBody>
          <a:bodyPr wrap="square" rtlCol="0">
            <a:spAutoFit/>
          </a:bodyPr>
          <a:lstStyle/>
          <a:p>
            <a:r>
              <a:rPr lang="de-DE" sz="1600" b="1" dirty="0" smtClean="0">
                <a:solidFill>
                  <a:srgbClr val="FF0000"/>
                </a:solidFill>
              </a:rPr>
              <a:t>x 30.000</a:t>
            </a:r>
            <a:endParaRPr lang="de-DE" sz="1600" b="1" dirty="0">
              <a:solidFill>
                <a:srgbClr val="FF0000"/>
              </a:solidFill>
            </a:endParaRPr>
          </a:p>
        </p:txBody>
      </p:sp>
      <p:sp>
        <p:nvSpPr>
          <p:cNvPr id="11" name="Textfeld 10"/>
          <p:cNvSpPr txBox="1"/>
          <p:nvPr/>
        </p:nvSpPr>
        <p:spPr>
          <a:xfrm>
            <a:off x="3851920" y="2204864"/>
            <a:ext cx="1152128" cy="338554"/>
          </a:xfrm>
          <a:prstGeom prst="rect">
            <a:avLst/>
          </a:prstGeom>
          <a:noFill/>
        </p:spPr>
        <p:txBody>
          <a:bodyPr wrap="square" rtlCol="0">
            <a:spAutoFit/>
          </a:bodyPr>
          <a:lstStyle/>
          <a:p>
            <a:r>
              <a:rPr lang="de-DE" sz="1600" b="1" dirty="0" smtClean="0">
                <a:solidFill>
                  <a:srgbClr val="FF0000"/>
                </a:solidFill>
              </a:rPr>
              <a:t>x 300</a:t>
            </a:r>
            <a:endParaRPr lang="de-DE" sz="1600" b="1" dirty="0">
              <a:solidFill>
                <a:srgbClr val="FF0000"/>
              </a:solidFill>
            </a:endParaRPr>
          </a:p>
        </p:txBody>
      </p:sp>
      <p:sp>
        <p:nvSpPr>
          <p:cNvPr id="12" name="Textfeld 11"/>
          <p:cNvSpPr txBox="1"/>
          <p:nvPr/>
        </p:nvSpPr>
        <p:spPr>
          <a:xfrm>
            <a:off x="3851920" y="2551847"/>
            <a:ext cx="1152128" cy="338554"/>
          </a:xfrm>
          <a:prstGeom prst="rect">
            <a:avLst/>
          </a:prstGeom>
          <a:noFill/>
        </p:spPr>
        <p:txBody>
          <a:bodyPr wrap="square" rtlCol="0">
            <a:spAutoFit/>
          </a:bodyPr>
          <a:lstStyle/>
          <a:p>
            <a:r>
              <a:rPr lang="de-DE" sz="1600" b="1" dirty="0" smtClean="0">
                <a:solidFill>
                  <a:srgbClr val="FF0000"/>
                </a:solidFill>
              </a:rPr>
              <a:t>x 1 Mrd.</a:t>
            </a:r>
            <a:endParaRPr lang="de-DE" sz="1600" b="1" dirty="0">
              <a:solidFill>
                <a:srgbClr val="FF0000"/>
              </a:solidFill>
            </a:endParaRPr>
          </a:p>
        </p:txBody>
      </p:sp>
      <p:sp>
        <p:nvSpPr>
          <p:cNvPr id="13" name="Textfeld 12"/>
          <p:cNvSpPr txBox="1"/>
          <p:nvPr/>
        </p:nvSpPr>
        <p:spPr>
          <a:xfrm>
            <a:off x="3860546" y="2890401"/>
            <a:ext cx="639446" cy="338554"/>
          </a:xfrm>
          <a:prstGeom prst="rect">
            <a:avLst/>
          </a:prstGeom>
          <a:noFill/>
        </p:spPr>
        <p:txBody>
          <a:bodyPr wrap="square" rtlCol="0">
            <a:spAutoFit/>
          </a:bodyPr>
          <a:lstStyle/>
          <a:p>
            <a:r>
              <a:rPr lang="de-DE" sz="1600" b="1" dirty="0" smtClean="0">
                <a:solidFill>
                  <a:srgbClr val="FF0000"/>
                </a:solidFill>
              </a:rPr>
              <a:t>x 4.5</a:t>
            </a:r>
            <a:endParaRPr lang="de-DE" sz="1600" b="1" dirty="0">
              <a:solidFill>
                <a:srgbClr val="FF0000"/>
              </a:solidFill>
            </a:endParaRPr>
          </a:p>
        </p:txBody>
      </p:sp>
      <p:sp>
        <p:nvSpPr>
          <p:cNvPr id="14" name="Textfeld 13"/>
          <p:cNvSpPr txBox="1"/>
          <p:nvPr/>
        </p:nvSpPr>
        <p:spPr>
          <a:xfrm>
            <a:off x="3851920" y="3230272"/>
            <a:ext cx="1152128" cy="338554"/>
          </a:xfrm>
          <a:prstGeom prst="rect">
            <a:avLst/>
          </a:prstGeom>
          <a:noFill/>
        </p:spPr>
        <p:txBody>
          <a:bodyPr wrap="square" rtlCol="0">
            <a:spAutoFit/>
          </a:bodyPr>
          <a:lstStyle/>
          <a:p>
            <a:r>
              <a:rPr lang="de-DE" sz="1600" b="1" dirty="0" smtClean="0">
                <a:solidFill>
                  <a:srgbClr val="FF0000"/>
                </a:solidFill>
              </a:rPr>
              <a:t>x 1 Mrd.</a:t>
            </a:r>
            <a:endParaRPr lang="de-DE" sz="1600" b="1" dirty="0">
              <a:solidFill>
                <a:srgbClr val="FF0000"/>
              </a:solidFill>
            </a:endParaRPr>
          </a:p>
        </p:txBody>
      </p:sp>
      <p:pic>
        <p:nvPicPr>
          <p:cNvPr id="56324"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5536" y="4077072"/>
            <a:ext cx="3816424" cy="240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2"/>
          <p:cNvSpPr txBox="1">
            <a:spLocks noChangeArrowheads="1"/>
          </p:cNvSpPr>
          <p:nvPr/>
        </p:nvSpPr>
        <p:spPr>
          <a:xfrm>
            <a:off x="539552" y="404664"/>
            <a:ext cx="5040560" cy="431800"/>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eaLnBrk="1" hangingPunct="1"/>
            <a:r>
              <a:rPr lang="de-DE" altLang="de-DE" sz="2500" kern="0" dirty="0" smtClean="0"/>
              <a:t>DWD-Hochleistungsrechner</a:t>
            </a:r>
          </a:p>
        </p:txBody>
      </p:sp>
      <p:sp>
        <p:nvSpPr>
          <p:cNvPr id="2" name="Textfeld 1"/>
          <p:cNvSpPr txBox="1"/>
          <p:nvPr/>
        </p:nvSpPr>
        <p:spPr>
          <a:xfrm>
            <a:off x="6445491" y="5904253"/>
            <a:ext cx="1846788" cy="276999"/>
          </a:xfrm>
          <a:prstGeom prst="rect">
            <a:avLst/>
          </a:prstGeom>
          <a:noFill/>
        </p:spPr>
        <p:txBody>
          <a:bodyPr wrap="none" rtlCol="0">
            <a:spAutoFit/>
          </a:bodyPr>
          <a:lstStyle/>
          <a:p>
            <a:r>
              <a:rPr lang="en-US" sz="1200" b="1" dirty="0" smtClean="0"/>
              <a:t>Top 500: 258  </a:t>
            </a:r>
            <a:r>
              <a:rPr lang="en-US" sz="1200" dirty="0" smtClean="0"/>
              <a:t>(06/2018)</a:t>
            </a:r>
            <a:endParaRPr lang="en-US" sz="1200" dirty="0"/>
          </a:p>
        </p:txBody>
      </p:sp>
    </p:spTree>
    <p:extLst>
      <p:ext uri="{BB962C8B-B14F-4D97-AF65-F5344CB8AC3E}">
        <p14:creationId xmlns:p14="http://schemas.microsoft.com/office/powerpoint/2010/main" val="2928097982"/>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hteck 5"/>
          <p:cNvSpPr>
            <a:spLocks noChangeArrowheads="1"/>
          </p:cNvSpPr>
          <p:nvPr/>
        </p:nvSpPr>
        <p:spPr bwMode="auto">
          <a:xfrm>
            <a:off x="523875" y="404813"/>
            <a:ext cx="47371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tx2"/>
              </a:buClr>
              <a:buFont typeface="Wingdings" pitchFamily="2" charset="2"/>
              <a:buChar char="n"/>
              <a:defRPr>
                <a:solidFill>
                  <a:schemeClr val="tx1"/>
                </a:solidFill>
                <a:latin typeface="Arial" charset="0"/>
              </a:defRPr>
            </a:lvl1pPr>
            <a:lvl2pPr marL="742950" indent="-285750">
              <a:spcBef>
                <a:spcPct val="40000"/>
              </a:spcBef>
              <a:buClr>
                <a:schemeClr val="tx2"/>
              </a:buClr>
              <a:buFont typeface="Wingdings" pitchFamily="2" charset="2"/>
              <a:buChar char="n"/>
              <a:defRPr>
                <a:solidFill>
                  <a:schemeClr val="tx1"/>
                </a:solidFill>
                <a:latin typeface="Arial" charset="0"/>
              </a:defRPr>
            </a:lvl2pPr>
            <a:lvl3pPr marL="1143000" indent="-228600">
              <a:spcBef>
                <a:spcPct val="40000"/>
              </a:spcBef>
              <a:buClr>
                <a:schemeClr val="tx2"/>
              </a:buClr>
              <a:buFont typeface="Wingdings" pitchFamily="2" charset="2"/>
              <a:buChar char="n"/>
              <a:defRPr>
                <a:solidFill>
                  <a:schemeClr val="tx1"/>
                </a:solidFill>
                <a:latin typeface="Arial" charset="0"/>
              </a:defRPr>
            </a:lvl3pPr>
            <a:lvl4pPr marL="1600200" indent="-228600">
              <a:spcBef>
                <a:spcPct val="40000"/>
              </a:spcBef>
              <a:buClr>
                <a:schemeClr val="tx2"/>
              </a:buClr>
              <a:buFont typeface="Wingdings" pitchFamily="2" charset="2"/>
              <a:buChar char="n"/>
              <a:defRPr>
                <a:solidFill>
                  <a:schemeClr val="tx1"/>
                </a:solidFill>
                <a:latin typeface="Arial" charset="0"/>
              </a:defRPr>
            </a:lvl4pPr>
            <a:lvl5pPr marL="2057400" indent="-228600">
              <a:spcBef>
                <a:spcPct val="40000"/>
              </a:spcBef>
              <a:buClr>
                <a:schemeClr val="tx2"/>
              </a:buClr>
              <a:buFont typeface="Wingdings" pitchFamily="2" charset="2"/>
              <a:buChar char="n"/>
              <a:defRPr>
                <a:solidFill>
                  <a:schemeClr val="tx1"/>
                </a:solidFill>
                <a:latin typeface="Arial" charset="0"/>
              </a:defRPr>
            </a:lvl5pPr>
            <a:lvl6pPr marL="25146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6pPr>
            <a:lvl7pPr marL="29718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7pPr>
            <a:lvl8pPr marL="34290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8pPr>
            <a:lvl9pPr marL="38862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9pPr>
          </a:lstStyle>
          <a:p>
            <a:pPr eaLnBrk="0" fontAlgn="base" hangingPunct="0">
              <a:spcBef>
                <a:spcPct val="0"/>
              </a:spcBef>
              <a:spcAft>
                <a:spcPct val="0"/>
              </a:spcAft>
              <a:buClrTx/>
              <a:buFontTx/>
              <a:buNone/>
            </a:pPr>
            <a:r>
              <a:rPr lang="de-DE" altLang="de-DE" b="1" dirty="0">
                <a:solidFill>
                  <a:schemeClr val="tx2"/>
                </a:solidFill>
              </a:rPr>
              <a:t>1. und 9. </a:t>
            </a:r>
            <a:r>
              <a:rPr lang="de-DE" altLang="de-DE" b="1" dirty="0" smtClean="0">
                <a:solidFill>
                  <a:schemeClr val="tx2"/>
                </a:solidFill>
              </a:rPr>
              <a:t>Modellgeneration</a:t>
            </a:r>
            <a:r>
              <a:rPr lang="de-DE" altLang="de-DE" b="1" dirty="0">
                <a:solidFill>
                  <a:schemeClr val="tx2"/>
                </a:solidFill>
              </a:rPr>
              <a:t>, 1966 vs. 2016</a:t>
            </a:r>
          </a:p>
        </p:txBody>
      </p:sp>
      <p:sp>
        <p:nvSpPr>
          <p:cNvPr id="48134" name="Textfeld 1"/>
          <p:cNvSpPr txBox="1">
            <a:spLocks noChangeArrowheads="1"/>
          </p:cNvSpPr>
          <p:nvPr/>
        </p:nvSpPr>
        <p:spPr bwMode="auto">
          <a:xfrm>
            <a:off x="827089" y="6386513"/>
            <a:ext cx="7633344" cy="261937"/>
          </a:xfrm>
          <a:prstGeom prst="rect">
            <a:avLst/>
          </a:prstGeom>
          <a:solidFill>
            <a:schemeClr val="bg1"/>
          </a:solidFill>
          <a:ln>
            <a:noFill/>
          </a:ln>
          <a:extLst/>
        </p:spPr>
        <p:txBody>
          <a:bodyPr wrap="square">
            <a:spAutoFit/>
          </a:bodyPr>
          <a:lstStyle>
            <a:lvl1pPr>
              <a:spcBef>
                <a:spcPct val="40000"/>
              </a:spcBef>
              <a:buClr>
                <a:schemeClr val="tx2"/>
              </a:buClr>
              <a:buFont typeface="Wingdings" pitchFamily="2" charset="2"/>
              <a:buChar char="n"/>
              <a:defRPr>
                <a:solidFill>
                  <a:schemeClr val="tx1"/>
                </a:solidFill>
                <a:latin typeface="Arial" charset="0"/>
              </a:defRPr>
            </a:lvl1pPr>
            <a:lvl2pPr marL="742950" indent="-285750">
              <a:spcBef>
                <a:spcPct val="40000"/>
              </a:spcBef>
              <a:buClr>
                <a:schemeClr val="tx2"/>
              </a:buClr>
              <a:buFont typeface="Wingdings" pitchFamily="2" charset="2"/>
              <a:buChar char="n"/>
              <a:defRPr>
                <a:solidFill>
                  <a:schemeClr val="tx1"/>
                </a:solidFill>
                <a:latin typeface="Arial" charset="0"/>
              </a:defRPr>
            </a:lvl2pPr>
            <a:lvl3pPr marL="1143000" indent="-228600">
              <a:spcBef>
                <a:spcPct val="40000"/>
              </a:spcBef>
              <a:buClr>
                <a:schemeClr val="tx2"/>
              </a:buClr>
              <a:buFont typeface="Wingdings" pitchFamily="2" charset="2"/>
              <a:buChar char="n"/>
              <a:defRPr>
                <a:solidFill>
                  <a:schemeClr val="tx1"/>
                </a:solidFill>
                <a:latin typeface="Arial" charset="0"/>
              </a:defRPr>
            </a:lvl3pPr>
            <a:lvl4pPr marL="1600200" indent="-228600">
              <a:spcBef>
                <a:spcPct val="40000"/>
              </a:spcBef>
              <a:buClr>
                <a:schemeClr val="tx2"/>
              </a:buClr>
              <a:buFont typeface="Wingdings" pitchFamily="2" charset="2"/>
              <a:buChar char="n"/>
              <a:defRPr>
                <a:solidFill>
                  <a:schemeClr val="tx1"/>
                </a:solidFill>
                <a:latin typeface="Arial" charset="0"/>
              </a:defRPr>
            </a:lvl4pPr>
            <a:lvl5pPr marL="2057400" indent="-228600">
              <a:spcBef>
                <a:spcPct val="40000"/>
              </a:spcBef>
              <a:buClr>
                <a:schemeClr val="tx2"/>
              </a:buClr>
              <a:buFont typeface="Wingdings" pitchFamily="2" charset="2"/>
              <a:buChar char="n"/>
              <a:defRPr>
                <a:solidFill>
                  <a:schemeClr val="tx1"/>
                </a:solidFill>
                <a:latin typeface="Arial" charset="0"/>
              </a:defRPr>
            </a:lvl5pPr>
            <a:lvl6pPr marL="25146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6pPr>
            <a:lvl7pPr marL="29718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7pPr>
            <a:lvl8pPr marL="34290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8pPr>
            <a:lvl9pPr marL="38862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9pPr>
          </a:lstStyle>
          <a:p>
            <a:pPr eaLnBrk="0" fontAlgn="base" hangingPunct="0">
              <a:spcBef>
                <a:spcPct val="0"/>
              </a:spcBef>
              <a:spcAft>
                <a:spcPct val="0"/>
              </a:spcAft>
              <a:buClrTx/>
              <a:buFontTx/>
              <a:buNone/>
            </a:pPr>
            <a:r>
              <a:rPr lang="de-DE" altLang="de-DE" sz="1100" b="1" dirty="0">
                <a:solidFill>
                  <a:srgbClr val="000000"/>
                </a:solidFill>
              </a:rPr>
              <a:t>~ 3 - 4 Gitterpunkte für Deutschland, 1 Schicht</a:t>
            </a:r>
            <a:r>
              <a:rPr lang="de-DE" altLang="de-DE" sz="1100" dirty="0">
                <a:solidFill>
                  <a:srgbClr val="000000"/>
                </a:solidFill>
              </a:rPr>
              <a:t>                           </a:t>
            </a:r>
            <a:r>
              <a:rPr lang="de-DE" altLang="de-DE" sz="1100" b="1" dirty="0">
                <a:solidFill>
                  <a:srgbClr val="000000"/>
                </a:solidFill>
              </a:rPr>
              <a:t>~ 2000 Gitterpunkte für Deutschland, 90 Schichten</a:t>
            </a:r>
            <a:endParaRPr lang="de-DE" altLang="de-DE" sz="1100" dirty="0">
              <a:solidFill>
                <a:srgbClr val="000000"/>
              </a:solidFill>
            </a:endParaRP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547" y="940644"/>
            <a:ext cx="3831429" cy="5364000"/>
          </a:xfrm>
          <a:prstGeom prst="rect">
            <a:avLst/>
          </a:prstGeom>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3019" y="940644"/>
            <a:ext cx="3831429" cy="5364000"/>
          </a:xfrm>
          <a:prstGeom prst="rect">
            <a:avLst/>
          </a:prstGeom>
        </p:spPr>
      </p:pic>
    </p:spTree>
    <p:extLst>
      <p:ext uri="{BB962C8B-B14F-4D97-AF65-F5344CB8AC3E}">
        <p14:creationId xmlns:p14="http://schemas.microsoft.com/office/powerpoint/2010/main" val="1180556762"/>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755576" y="979488"/>
            <a:ext cx="648072" cy="646331"/>
          </a:xfrm>
          <a:prstGeom prst="rect">
            <a:avLst/>
          </a:prstGeom>
          <a:solidFill>
            <a:schemeClr val="bg1"/>
          </a:solidFill>
        </p:spPr>
        <p:txBody>
          <a:bodyPr wrap="square" rtlCol="0">
            <a:spAutoFit/>
          </a:bodyPr>
          <a:lstStyle/>
          <a:p>
            <a:pPr eaLnBrk="1" fontAlgn="auto" hangingPunct="1">
              <a:spcBef>
                <a:spcPts val="0"/>
              </a:spcBef>
              <a:spcAft>
                <a:spcPts val="0"/>
              </a:spcAft>
            </a:pPr>
            <a:endParaRPr lang="de-DE" dirty="0" smtClean="0">
              <a:solidFill>
                <a:srgbClr val="000000"/>
              </a:solidFill>
              <a:latin typeface="Arial"/>
            </a:endParaRPr>
          </a:p>
          <a:p>
            <a:pPr eaLnBrk="1" fontAlgn="auto" hangingPunct="1">
              <a:spcBef>
                <a:spcPts val="0"/>
              </a:spcBef>
              <a:spcAft>
                <a:spcPts val="0"/>
              </a:spcAft>
            </a:pPr>
            <a:endParaRPr lang="de-DE" dirty="0">
              <a:solidFill>
                <a:srgbClr val="000000"/>
              </a:solidFill>
              <a:latin typeface="Aria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5" y="1052736"/>
            <a:ext cx="8176908"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467544" y="924896"/>
            <a:ext cx="8136904" cy="584775"/>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de-DE" sz="1600" b="1" dirty="0" smtClean="0">
                <a:solidFill>
                  <a:srgbClr val="000000"/>
                </a:solidFill>
                <a:latin typeface="Arial"/>
              </a:rPr>
              <a:t>Verifikationsergebnisse für den Zeitraum 1968 – 2017 für Bodendruckvorhersagen</a:t>
            </a:r>
          </a:p>
          <a:p>
            <a:pPr algn="ctr" eaLnBrk="1" fontAlgn="auto" hangingPunct="1">
              <a:spcBef>
                <a:spcPts val="0"/>
              </a:spcBef>
              <a:spcAft>
                <a:spcPts val="0"/>
              </a:spcAft>
            </a:pPr>
            <a:r>
              <a:rPr lang="de-DE" sz="1600" b="1" dirty="0" smtClean="0">
                <a:solidFill>
                  <a:srgbClr val="000000"/>
                </a:solidFill>
                <a:latin typeface="Arial"/>
              </a:rPr>
              <a:t>Gebiet: Nordatlantik und Europa; Perfekte Vorhersage: </a:t>
            </a:r>
            <a:r>
              <a:rPr lang="de-DE" sz="1600" b="1" dirty="0" smtClean="0">
                <a:solidFill>
                  <a:srgbClr val="FF0000"/>
                </a:solidFill>
                <a:latin typeface="Arial"/>
              </a:rPr>
              <a:t>1</a:t>
            </a:r>
            <a:r>
              <a:rPr lang="de-DE" sz="1600" b="1" dirty="0" smtClean="0">
                <a:solidFill>
                  <a:srgbClr val="000000"/>
                </a:solidFill>
                <a:latin typeface="Arial"/>
              </a:rPr>
              <a:t>; noch brauchbar: </a:t>
            </a:r>
            <a:r>
              <a:rPr lang="de-DE" sz="1600" b="1" dirty="0" smtClean="0">
                <a:solidFill>
                  <a:srgbClr val="FF0000"/>
                </a:solidFill>
                <a:latin typeface="Arial"/>
              </a:rPr>
              <a:t>0.6</a:t>
            </a:r>
            <a:r>
              <a:rPr lang="de-DE" sz="1600" b="1" dirty="0" smtClean="0">
                <a:latin typeface="Arial"/>
              </a:rPr>
              <a:t>.</a:t>
            </a:r>
            <a:endParaRPr lang="de-DE" sz="1600" b="1" dirty="0">
              <a:latin typeface="Arial"/>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5" y="3986807"/>
            <a:ext cx="6127750" cy="3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1438693"/>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uppieren 1"/>
          <p:cNvGrpSpPr>
            <a:grpSpLocks/>
          </p:cNvGrpSpPr>
          <p:nvPr/>
        </p:nvGrpSpPr>
        <p:grpSpPr bwMode="auto">
          <a:xfrm>
            <a:off x="539750" y="1917700"/>
            <a:ext cx="7993063" cy="3959225"/>
            <a:chOff x="539750" y="1587500"/>
            <a:chExt cx="7993063" cy="3959225"/>
          </a:xfrm>
        </p:grpSpPr>
        <p:sp>
          <p:nvSpPr>
            <p:cNvPr id="51205" name="Rectangle 6"/>
            <p:cNvSpPr>
              <a:spLocks noChangeArrowheads="1"/>
            </p:cNvSpPr>
            <p:nvPr/>
          </p:nvSpPr>
          <p:spPr bwMode="auto">
            <a:xfrm>
              <a:off x="539750" y="1587500"/>
              <a:ext cx="3455988" cy="1511300"/>
            </a:xfrm>
            <a:prstGeom prst="rect">
              <a:avLst/>
            </a:prstGeom>
            <a:gradFill rotWithShape="1">
              <a:gsLst>
                <a:gs pos="0">
                  <a:srgbClr val="FF896D"/>
                </a:gs>
                <a:gs pos="100000">
                  <a:schemeClr val="bg1"/>
                </a:gs>
              </a:gsLst>
              <a:lin ang="5400000" scaled="1"/>
            </a:gradFill>
            <a:ln w="9525">
              <a:solidFill>
                <a:schemeClr val="tx1"/>
              </a:solidFill>
              <a:miter lim="800000"/>
              <a:headEnd/>
              <a:tailEnd/>
            </a:ln>
          </p:spPr>
          <p:txBody>
            <a:bodyPr wrap="none" anchor="ctr"/>
            <a:lstStyle>
              <a:lvl1pPr marL="107950">
                <a:spcBef>
                  <a:spcPct val="40000"/>
                </a:spcBef>
                <a:buClr>
                  <a:schemeClr val="tx2"/>
                </a:buClr>
                <a:buFont typeface="Wingdings" pitchFamily="2" charset="2"/>
                <a:buChar char="n"/>
                <a:defRPr>
                  <a:solidFill>
                    <a:schemeClr val="tx1"/>
                  </a:solidFill>
                  <a:latin typeface="Arial" charset="0"/>
                </a:defRPr>
              </a:lvl1pPr>
              <a:lvl2pPr marL="742950" indent="-285750">
                <a:spcBef>
                  <a:spcPct val="40000"/>
                </a:spcBef>
                <a:buClr>
                  <a:schemeClr val="tx2"/>
                </a:buClr>
                <a:buFont typeface="Wingdings" pitchFamily="2" charset="2"/>
                <a:buChar char="n"/>
                <a:defRPr>
                  <a:solidFill>
                    <a:schemeClr val="tx1"/>
                  </a:solidFill>
                  <a:latin typeface="Arial" charset="0"/>
                </a:defRPr>
              </a:lvl2pPr>
              <a:lvl3pPr marL="1143000" indent="-228600">
                <a:spcBef>
                  <a:spcPct val="40000"/>
                </a:spcBef>
                <a:buClr>
                  <a:schemeClr val="tx2"/>
                </a:buClr>
                <a:buFont typeface="Wingdings" pitchFamily="2" charset="2"/>
                <a:buChar char="n"/>
                <a:defRPr>
                  <a:solidFill>
                    <a:schemeClr val="tx1"/>
                  </a:solidFill>
                  <a:latin typeface="Arial" charset="0"/>
                </a:defRPr>
              </a:lvl3pPr>
              <a:lvl4pPr marL="1600200" indent="-228600">
                <a:spcBef>
                  <a:spcPct val="40000"/>
                </a:spcBef>
                <a:buClr>
                  <a:schemeClr val="tx2"/>
                </a:buClr>
                <a:buFont typeface="Wingdings" pitchFamily="2" charset="2"/>
                <a:buChar char="n"/>
                <a:defRPr>
                  <a:solidFill>
                    <a:schemeClr val="tx1"/>
                  </a:solidFill>
                  <a:latin typeface="Arial" charset="0"/>
                </a:defRPr>
              </a:lvl4pPr>
              <a:lvl5pPr marL="2057400" indent="-228600">
                <a:spcBef>
                  <a:spcPct val="40000"/>
                </a:spcBef>
                <a:buClr>
                  <a:schemeClr val="tx2"/>
                </a:buClr>
                <a:buFont typeface="Wingdings" pitchFamily="2" charset="2"/>
                <a:buChar char="n"/>
                <a:defRPr>
                  <a:solidFill>
                    <a:schemeClr val="tx1"/>
                  </a:solidFill>
                  <a:latin typeface="Arial" charset="0"/>
                </a:defRPr>
              </a:lvl5pPr>
              <a:lvl6pPr marL="25146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6pPr>
              <a:lvl7pPr marL="29718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7pPr>
              <a:lvl8pPr marL="34290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8pPr>
              <a:lvl9pPr marL="38862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9pPr>
            </a:lstStyle>
            <a:p>
              <a:pPr fontAlgn="base">
                <a:spcBef>
                  <a:spcPct val="0"/>
                </a:spcBef>
                <a:spcAft>
                  <a:spcPct val="0"/>
                </a:spcAft>
                <a:buClrTx/>
                <a:buFontTx/>
                <a:buNone/>
              </a:pPr>
              <a:r>
                <a:rPr lang="de-DE" altLang="de-DE" sz="1700" b="1" i="1" dirty="0">
                  <a:solidFill>
                    <a:srgbClr val="000000"/>
                  </a:solidFill>
                </a:rPr>
                <a:t>Erhöhung der Modellauflösung</a:t>
              </a:r>
              <a:r>
                <a:rPr lang="de-DE" altLang="de-DE" b="1" dirty="0">
                  <a:solidFill>
                    <a:srgbClr val="000000"/>
                  </a:solidFill>
                </a:rPr>
                <a:t/>
              </a:r>
              <a:br>
                <a:rPr lang="de-DE" altLang="de-DE" b="1" dirty="0">
                  <a:solidFill>
                    <a:srgbClr val="000000"/>
                  </a:solidFill>
                </a:rPr>
              </a:br>
              <a:r>
                <a:rPr lang="de-DE" altLang="de-DE" sz="1600" dirty="0">
                  <a:solidFill>
                    <a:srgbClr val="000000"/>
                  </a:solidFill>
                </a:rPr>
                <a:t>d.h. Maschenweite, Anzahl der</a:t>
              </a:r>
            </a:p>
            <a:p>
              <a:pPr fontAlgn="base">
                <a:spcBef>
                  <a:spcPct val="0"/>
                </a:spcBef>
                <a:spcAft>
                  <a:spcPct val="0"/>
                </a:spcAft>
                <a:buClrTx/>
                <a:buFontTx/>
                <a:buNone/>
              </a:pPr>
              <a:r>
                <a:rPr lang="de-DE" altLang="de-DE" sz="1600" dirty="0">
                  <a:solidFill>
                    <a:srgbClr val="000000"/>
                  </a:solidFill>
                </a:rPr>
                <a:t>Schichten, Modellgebiet, </a:t>
              </a:r>
            </a:p>
            <a:p>
              <a:pPr fontAlgn="base">
                <a:spcBef>
                  <a:spcPct val="0"/>
                </a:spcBef>
                <a:spcAft>
                  <a:spcPct val="0"/>
                </a:spcAft>
                <a:buClrTx/>
                <a:buFontTx/>
                <a:buNone/>
              </a:pPr>
              <a:r>
                <a:rPr lang="de-DE" altLang="de-DE" sz="1600" dirty="0">
                  <a:solidFill>
                    <a:srgbClr val="000000"/>
                  </a:solidFill>
                </a:rPr>
                <a:t>Starttermine, Vorhersagezeit</a:t>
              </a:r>
            </a:p>
          </p:txBody>
        </p:sp>
        <p:sp>
          <p:nvSpPr>
            <p:cNvPr id="51206" name="Rectangle 8"/>
            <p:cNvSpPr>
              <a:spLocks noChangeArrowheads="1"/>
            </p:cNvSpPr>
            <p:nvPr/>
          </p:nvSpPr>
          <p:spPr bwMode="auto">
            <a:xfrm>
              <a:off x="4932363" y="1587500"/>
              <a:ext cx="3600450" cy="1511300"/>
            </a:xfrm>
            <a:prstGeom prst="rect">
              <a:avLst/>
            </a:prstGeom>
            <a:gradFill rotWithShape="1">
              <a:gsLst>
                <a:gs pos="0">
                  <a:srgbClr val="ABD9B4"/>
                </a:gs>
                <a:gs pos="100000">
                  <a:schemeClr val="bg1"/>
                </a:gs>
              </a:gsLst>
              <a:lin ang="5400000" scaled="1"/>
            </a:gradFill>
            <a:ln w="9525">
              <a:solidFill>
                <a:schemeClr val="tx1"/>
              </a:solidFill>
              <a:miter lim="800000"/>
              <a:headEnd/>
              <a:tailEnd/>
            </a:ln>
          </p:spPr>
          <p:txBody>
            <a:bodyPr wrap="none" anchor="ctr"/>
            <a:lstStyle>
              <a:lvl1pPr marL="107950">
                <a:spcBef>
                  <a:spcPct val="40000"/>
                </a:spcBef>
                <a:buClr>
                  <a:schemeClr val="tx2"/>
                </a:buClr>
                <a:buFont typeface="Wingdings" pitchFamily="2" charset="2"/>
                <a:buChar char="n"/>
                <a:defRPr>
                  <a:solidFill>
                    <a:schemeClr val="tx1"/>
                  </a:solidFill>
                  <a:latin typeface="Arial" charset="0"/>
                </a:defRPr>
              </a:lvl1pPr>
              <a:lvl2pPr marL="742950" indent="-285750">
                <a:spcBef>
                  <a:spcPct val="40000"/>
                </a:spcBef>
                <a:buClr>
                  <a:schemeClr val="tx2"/>
                </a:buClr>
                <a:buFont typeface="Wingdings" pitchFamily="2" charset="2"/>
                <a:buChar char="n"/>
                <a:defRPr>
                  <a:solidFill>
                    <a:schemeClr val="tx1"/>
                  </a:solidFill>
                  <a:latin typeface="Arial" charset="0"/>
                </a:defRPr>
              </a:lvl2pPr>
              <a:lvl3pPr marL="1143000" indent="-228600">
                <a:spcBef>
                  <a:spcPct val="40000"/>
                </a:spcBef>
                <a:buClr>
                  <a:schemeClr val="tx2"/>
                </a:buClr>
                <a:buFont typeface="Wingdings" pitchFamily="2" charset="2"/>
                <a:buChar char="n"/>
                <a:defRPr>
                  <a:solidFill>
                    <a:schemeClr val="tx1"/>
                  </a:solidFill>
                  <a:latin typeface="Arial" charset="0"/>
                </a:defRPr>
              </a:lvl3pPr>
              <a:lvl4pPr marL="1600200" indent="-228600">
                <a:spcBef>
                  <a:spcPct val="40000"/>
                </a:spcBef>
                <a:buClr>
                  <a:schemeClr val="tx2"/>
                </a:buClr>
                <a:buFont typeface="Wingdings" pitchFamily="2" charset="2"/>
                <a:buChar char="n"/>
                <a:defRPr>
                  <a:solidFill>
                    <a:schemeClr val="tx1"/>
                  </a:solidFill>
                  <a:latin typeface="Arial" charset="0"/>
                </a:defRPr>
              </a:lvl4pPr>
              <a:lvl5pPr marL="2057400" indent="-228600">
                <a:spcBef>
                  <a:spcPct val="40000"/>
                </a:spcBef>
                <a:buClr>
                  <a:schemeClr val="tx2"/>
                </a:buClr>
                <a:buFont typeface="Wingdings" pitchFamily="2" charset="2"/>
                <a:buChar char="n"/>
                <a:defRPr>
                  <a:solidFill>
                    <a:schemeClr val="tx1"/>
                  </a:solidFill>
                  <a:latin typeface="Arial" charset="0"/>
                </a:defRPr>
              </a:lvl5pPr>
              <a:lvl6pPr marL="25146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6pPr>
              <a:lvl7pPr marL="29718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7pPr>
              <a:lvl8pPr marL="34290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8pPr>
              <a:lvl9pPr marL="38862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9pPr>
            </a:lstStyle>
            <a:p>
              <a:pPr fontAlgn="base">
                <a:spcBef>
                  <a:spcPct val="0"/>
                </a:spcBef>
                <a:spcAft>
                  <a:spcPct val="0"/>
                </a:spcAft>
                <a:buClrTx/>
                <a:buFontTx/>
                <a:buNone/>
              </a:pPr>
              <a:r>
                <a:rPr lang="de-DE" altLang="de-DE" sz="1700" b="1" i="1" dirty="0">
                  <a:solidFill>
                    <a:srgbClr val="000000"/>
                  </a:solidFill>
                </a:rPr>
                <a:t>Ensemble-Rechnungen</a:t>
              </a:r>
            </a:p>
            <a:p>
              <a:pPr fontAlgn="base">
                <a:spcBef>
                  <a:spcPct val="0"/>
                </a:spcBef>
                <a:spcAft>
                  <a:spcPct val="0"/>
                </a:spcAft>
                <a:buClrTx/>
                <a:buFontTx/>
                <a:buNone/>
              </a:pPr>
              <a:r>
                <a:rPr lang="de-DE" altLang="de-DE" sz="1600" dirty="0">
                  <a:solidFill>
                    <a:srgbClr val="000000"/>
                  </a:solidFill>
                </a:rPr>
                <a:t>für Datenassimilation und</a:t>
              </a:r>
            </a:p>
            <a:p>
              <a:pPr fontAlgn="base">
                <a:spcBef>
                  <a:spcPct val="0"/>
                </a:spcBef>
                <a:spcAft>
                  <a:spcPct val="0"/>
                </a:spcAft>
                <a:buClrTx/>
                <a:buFontTx/>
                <a:buNone/>
              </a:pPr>
              <a:r>
                <a:rPr lang="de-DE" altLang="de-DE" sz="1600" dirty="0">
                  <a:solidFill>
                    <a:srgbClr val="000000"/>
                  </a:solidFill>
                </a:rPr>
                <a:t>Vorhersagen auf allen</a:t>
              </a:r>
            </a:p>
            <a:p>
              <a:pPr fontAlgn="base">
                <a:spcBef>
                  <a:spcPct val="0"/>
                </a:spcBef>
                <a:spcAft>
                  <a:spcPct val="0"/>
                </a:spcAft>
                <a:buClrTx/>
                <a:buFontTx/>
                <a:buNone/>
              </a:pPr>
              <a:r>
                <a:rPr lang="de-DE" altLang="de-DE" sz="1600" dirty="0">
                  <a:solidFill>
                    <a:srgbClr val="000000"/>
                  </a:solidFill>
                </a:rPr>
                <a:t>Raum- und Zeitskalen</a:t>
              </a:r>
            </a:p>
          </p:txBody>
        </p:sp>
        <p:sp>
          <p:nvSpPr>
            <p:cNvPr id="51207" name="Rectangle 9"/>
            <p:cNvSpPr>
              <a:spLocks noChangeArrowheads="1"/>
            </p:cNvSpPr>
            <p:nvPr/>
          </p:nvSpPr>
          <p:spPr bwMode="auto">
            <a:xfrm>
              <a:off x="539750" y="4035425"/>
              <a:ext cx="3455988" cy="1511300"/>
            </a:xfrm>
            <a:prstGeom prst="rect">
              <a:avLst/>
            </a:prstGeom>
            <a:gradFill rotWithShape="1">
              <a:gsLst>
                <a:gs pos="0">
                  <a:schemeClr val="bg1"/>
                </a:gs>
                <a:gs pos="100000">
                  <a:srgbClr val="F793EB"/>
                </a:gs>
              </a:gsLst>
              <a:lin ang="5400000" scaled="1"/>
            </a:gradFill>
            <a:ln w="9525">
              <a:solidFill>
                <a:schemeClr val="tx1"/>
              </a:solidFill>
              <a:miter lim="800000"/>
              <a:headEnd/>
              <a:tailEnd/>
            </a:ln>
          </p:spPr>
          <p:txBody>
            <a:bodyPr wrap="none" anchor="ctr"/>
            <a:lstStyle>
              <a:lvl1pPr marL="107950">
                <a:spcBef>
                  <a:spcPct val="40000"/>
                </a:spcBef>
                <a:buClr>
                  <a:schemeClr val="tx2"/>
                </a:buClr>
                <a:buFont typeface="Wingdings" pitchFamily="2" charset="2"/>
                <a:buChar char="n"/>
                <a:defRPr>
                  <a:solidFill>
                    <a:schemeClr val="tx1"/>
                  </a:solidFill>
                  <a:latin typeface="Arial" charset="0"/>
                </a:defRPr>
              </a:lvl1pPr>
              <a:lvl2pPr marL="742950" indent="-285750">
                <a:spcBef>
                  <a:spcPct val="40000"/>
                </a:spcBef>
                <a:buClr>
                  <a:schemeClr val="tx2"/>
                </a:buClr>
                <a:buFont typeface="Wingdings" pitchFamily="2" charset="2"/>
                <a:buChar char="n"/>
                <a:defRPr>
                  <a:solidFill>
                    <a:schemeClr val="tx1"/>
                  </a:solidFill>
                  <a:latin typeface="Arial" charset="0"/>
                </a:defRPr>
              </a:lvl2pPr>
              <a:lvl3pPr marL="1143000" indent="-228600">
                <a:spcBef>
                  <a:spcPct val="40000"/>
                </a:spcBef>
                <a:buClr>
                  <a:schemeClr val="tx2"/>
                </a:buClr>
                <a:buFont typeface="Wingdings" pitchFamily="2" charset="2"/>
                <a:buChar char="n"/>
                <a:defRPr>
                  <a:solidFill>
                    <a:schemeClr val="tx1"/>
                  </a:solidFill>
                  <a:latin typeface="Arial" charset="0"/>
                </a:defRPr>
              </a:lvl3pPr>
              <a:lvl4pPr marL="1600200" indent="-228600">
                <a:spcBef>
                  <a:spcPct val="40000"/>
                </a:spcBef>
                <a:buClr>
                  <a:schemeClr val="tx2"/>
                </a:buClr>
                <a:buFont typeface="Wingdings" pitchFamily="2" charset="2"/>
                <a:buChar char="n"/>
                <a:defRPr>
                  <a:solidFill>
                    <a:schemeClr val="tx1"/>
                  </a:solidFill>
                  <a:latin typeface="Arial" charset="0"/>
                </a:defRPr>
              </a:lvl4pPr>
              <a:lvl5pPr marL="2057400" indent="-228600">
                <a:spcBef>
                  <a:spcPct val="40000"/>
                </a:spcBef>
                <a:buClr>
                  <a:schemeClr val="tx2"/>
                </a:buClr>
                <a:buFont typeface="Wingdings" pitchFamily="2" charset="2"/>
                <a:buChar char="n"/>
                <a:defRPr>
                  <a:solidFill>
                    <a:schemeClr val="tx1"/>
                  </a:solidFill>
                  <a:latin typeface="Arial" charset="0"/>
                </a:defRPr>
              </a:lvl5pPr>
              <a:lvl6pPr marL="25146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6pPr>
              <a:lvl7pPr marL="29718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7pPr>
              <a:lvl8pPr marL="34290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8pPr>
              <a:lvl9pPr marL="38862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9pPr>
            </a:lstStyle>
            <a:p>
              <a:pPr fontAlgn="base">
                <a:spcBef>
                  <a:spcPct val="0"/>
                </a:spcBef>
                <a:spcAft>
                  <a:spcPct val="0"/>
                </a:spcAft>
                <a:buClrTx/>
                <a:buFontTx/>
                <a:buNone/>
              </a:pPr>
              <a:r>
                <a:rPr lang="de-DE" altLang="de-DE" sz="1700" b="1" i="1" dirty="0">
                  <a:solidFill>
                    <a:srgbClr val="000000"/>
                  </a:solidFill>
                </a:rPr>
                <a:t>Erhöhung der Komplexität</a:t>
              </a:r>
            </a:p>
            <a:p>
              <a:pPr fontAlgn="base">
                <a:spcBef>
                  <a:spcPct val="0"/>
                </a:spcBef>
                <a:spcAft>
                  <a:spcPct val="0"/>
                </a:spcAft>
                <a:buClrTx/>
                <a:buFontTx/>
                <a:buNone/>
              </a:pPr>
              <a:r>
                <a:rPr lang="de-DE" altLang="de-DE" sz="1600" dirty="0">
                  <a:solidFill>
                    <a:srgbClr val="000000"/>
                  </a:solidFill>
                </a:rPr>
                <a:t>z. B. </a:t>
              </a:r>
              <a:r>
                <a:rPr lang="de-DE" altLang="de-DE" sz="1600" dirty="0" smtClean="0">
                  <a:solidFill>
                    <a:srgbClr val="000000"/>
                  </a:solidFill>
                </a:rPr>
                <a:t>numerische Verfahren, </a:t>
              </a:r>
            </a:p>
            <a:p>
              <a:pPr fontAlgn="base">
                <a:spcBef>
                  <a:spcPct val="0"/>
                </a:spcBef>
                <a:spcAft>
                  <a:spcPct val="0"/>
                </a:spcAft>
                <a:buClrTx/>
                <a:buFontTx/>
                <a:buNone/>
              </a:pPr>
              <a:r>
                <a:rPr lang="de-DE" altLang="de-DE" sz="1600" dirty="0" smtClean="0">
                  <a:solidFill>
                    <a:srgbClr val="000000"/>
                  </a:solidFill>
                </a:rPr>
                <a:t>prognostische </a:t>
              </a:r>
              <a:r>
                <a:rPr lang="de-DE" altLang="de-DE" sz="1600" dirty="0">
                  <a:solidFill>
                    <a:srgbClr val="000000"/>
                  </a:solidFill>
                </a:rPr>
                <a:t>Variablen,</a:t>
              </a:r>
            </a:p>
            <a:p>
              <a:pPr fontAlgn="base">
                <a:spcBef>
                  <a:spcPct val="0"/>
                </a:spcBef>
                <a:spcAft>
                  <a:spcPct val="0"/>
                </a:spcAft>
                <a:buClrTx/>
                <a:buFontTx/>
                <a:buNone/>
              </a:pPr>
              <a:r>
                <a:rPr lang="de-DE" altLang="de-DE" sz="1600" dirty="0" err="1">
                  <a:solidFill>
                    <a:srgbClr val="000000"/>
                  </a:solidFill>
                </a:rPr>
                <a:t>physikal</a:t>
              </a:r>
              <a:r>
                <a:rPr lang="de-DE" altLang="de-DE" sz="1600" dirty="0">
                  <a:solidFill>
                    <a:srgbClr val="000000"/>
                  </a:solidFill>
                </a:rPr>
                <a:t>. Parametrisierungen, </a:t>
              </a:r>
            </a:p>
            <a:p>
              <a:pPr fontAlgn="base">
                <a:spcBef>
                  <a:spcPct val="0"/>
                </a:spcBef>
                <a:spcAft>
                  <a:spcPct val="0"/>
                </a:spcAft>
                <a:buClrTx/>
                <a:buFontTx/>
                <a:buNone/>
              </a:pPr>
              <a:r>
                <a:rPr lang="de-DE" altLang="de-DE" sz="1600" dirty="0">
                  <a:solidFill>
                    <a:srgbClr val="000000"/>
                  </a:solidFill>
                </a:rPr>
                <a:t>Nutzung der Fernerkundungs-</a:t>
              </a:r>
            </a:p>
            <a:p>
              <a:pPr fontAlgn="base">
                <a:spcBef>
                  <a:spcPct val="0"/>
                </a:spcBef>
                <a:spcAft>
                  <a:spcPct val="0"/>
                </a:spcAft>
                <a:buClrTx/>
                <a:buFontTx/>
                <a:buNone/>
              </a:pPr>
              <a:r>
                <a:rPr lang="de-DE" altLang="de-DE" sz="1600" dirty="0" err="1">
                  <a:solidFill>
                    <a:srgbClr val="000000"/>
                  </a:solidFill>
                </a:rPr>
                <a:t>daten</a:t>
              </a:r>
              <a:endParaRPr lang="de-DE" altLang="de-DE" sz="1600" dirty="0">
                <a:solidFill>
                  <a:srgbClr val="000000"/>
                </a:solidFill>
              </a:endParaRPr>
            </a:p>
          </p:txBody>
        </p:sp>
        <p:sp>
          <p:nvSpPr>
            <p:cNvPr id="51208" name="Rectangle 10"/>
            <p:cNvSpPr>
              <a:spLocks noChangeArrowheads="1"/>
            </p:cNvSpPr>
            <p:nvPr/>
          </p:nvSpPr>
          <p:spPr bwMode="auto">
            <a:xfrm>
              <a:off x="4932363" y="4035425"/>
              <a:ext cx="3600450" cy="1511300"/>
            </a:xfrm>
            <a:prstGeom prst="rect">
              <a:avLst/>
            </a:prstGeom>
            <a:gradFill rotWithShape="1">
              <a:gsLst>
                <a:gs pos="0">
                  <a:schemeClr val="bg1"/>
                </a:gs>
                <a:gs pos="100000">
                  <a:srgbClr val="F2B87E"/>
                </a:gs>
              </a:gsLst>
              <a:lin ang="5400000" scaled="1"/>
            </a:gradFill>
            <a:ln w="9525">
              <a:solidFill>
                <a:schemeClr val="tx1"/>
              </a:solidFill>
              <a:miter lim="800000"/>
              <a:headEnd/>
              <a:tailEnd/>
            </a:ln>
          </p:spPr>
          <p:txBody>
            <a:bodyPr wrap="none" anchor="ctr"/>
            <a:lstStyle>
              <a:lvl1pPr marL="107950">
                <a:spcBef>
                  <a:spcPct val="40000"/>
                </a:spcBef>
                <a:buClr>
                  <a:schemeClr val="tx2"/>
                </a:buClr>
                <a:buFont typeface="Wingdings" pitchFamily="2" charset="2"/>
                <a:buChar char="n"/>
                <a:defRPr>
                  <a:solidFill>
                    <a:schemeClr val="tx1"/>
                  </a:solidFill>
                  <a:latin typeface="Arial" charset="0"/>
                </a:defRPr>
              </a:lvl1pPr>
              <a:lvl2pPr marL="742950" indent="-285750">
                <a:spcBef>
                  <a:spcPct val="40000"/>
                </a:spcBef>
                <a:buClr>
                  <a:schemeClr val="tx2"/>
                </a:buClr>
                <a:buFont typeface="Wingdings" pitchFamily="2" charset="2"/>
                <a:buChar char="n"/>
                <a:defRPr>
                  <a:solidFill>
                    <a:schemeClr val="tx1"/>
                  </a:solidFill>
                  <a:latin typeface="Arial" charset="0"/>
                </a:defRPr>
              </a:lvl2pPr>
              <a:lvl3pPr marL="1143000" indent="-228600">
                <a:spcBef>
                  <a:spcPct val="40000"/>
                </a:spcBef>
                <a:buClr>
                  <a:schemeClr val="tx2"/>
                </a:buClr>
                <a:buFont typeface="Wingdings" pitchFamily="2" charset="2"/>
                <a:buChar char="n"/>
                <a:defRPr>
                  <a:solidFill>
                    <a:schemeClr val="tx1"/>
                  </a:solidFill>
                  <a:latin typeface="Arial" charset="0"/>
                </a:defRPr>
              </a:lvl3pPr>
              <a:lvl4pPr marL="1600200" indent="-228600">
                <a:spcBef>
                  <a:spcPct val="40000"/>
                </a:spcBef>
                <a:buClr>
                  <a:schemeClr val="tx2"/>
                </a:buClr>
                <a:buFont typeface="Wingdings" pitchFamily="2" charset="2"/>
                <a:buChar char="n"/>
                <a:defRPr>
                  <a:solidFill>
                    <a:schemeClr val="tx1"/>
                  </a:solidFill>
                  <a:latin typeface="Arial" charset="0"/>
                </a:defRPr>
              </a:lvl4pPr>
              <a:lvl5pPr marL="2057400" indent="-228600">
                <a:spcBef>
                  <a:spcPct val="40000"/>
                </a:spcBef>
                <a:buClr>
                  <a:schemeClr val="tx2"/>
                </a:buClr>
                <a:buFont typeface="Wingdings" pitchFamily="2" charset="2"/>
                <a:buChar char="n"/>
                <a:defRPr>
                  <a:solidFill>
                    <a:schemeClr val="tx1"/>
                  </a:solidFill>
                  <a:latin typeface="Arial" charset="0"/>
                </a:defRPr>
              </a:lvl5pPr>
              <a:lvl6pPr marL="25146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6pPr>
              <a:lvl7pPr marL="29718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7pPr>
              <a:lvl8pPr marL="34290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8pPr>
              <a:lvl9pPr marL="38862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9pPr>
            </a:lstStyle>
            <a:p>
              <a:pPr fontAlgn="base">
                <a:spcBef>
                  <a:spcPct val="0"/>
                </a:spcBef>
                <a:spcAft>
                  <a:spcPct val="0"/>
                </a:spcAft>
                <a:buClrTx/>
                <a:buFontTx/>
                <a:buNone/>
              </a:pPr>
              <a:r>
                <a:rPr lang="de-DE" altLang="de-DE" sz="1700" b="1" i="1" dirty="0">
                  <a:solidFill>
                    <a:srgbClr val="000000"/>
                  </a:solidFill>
                </a:rPr>
                <a:t>Nahtlose Vorhersagesysteme</a:t>
              </a:r>
              <a:r>
                <a:rPr lang="de-DE" altLang="de-DE" sz="1700" b="1" dirty="0">
                  <a:solidFill>
                    <a:srgbClr val="000000"/>
                  </a:solidFill>
                </a:rPr>
                <a:t/>
              </a:r>
              <a:br>
                <a:rPr lang="de-DE" altLang="de-DE" sz="1700" b="1" dirty="0">
                  <a:solidFill>
                    <a:srgbClr val="000000"/>
                  </a:solidFill>
                </a:rPr>
              </a:br>
              <a:r>
                <a:rPr lang="de-DE" altLang="de-DE" sz="1600" dirty="0" err="1">
                  <a:solidFill>
                    <a:srgbClr val="000000"/>
                  </a:solidFill>
                </a:rPr>
                <a:t>Nowcasting</a:t>
              </a:r>
              <a:r>
                <a:rPr lang="de-DE" altLang="de-DE" sz="1600" dirty="0">
                  <a:solidFill>
                    <a:srgbClr val="000000"/>
                  </a:solidFill>
                </a:rPr>
                <a:t> und </a:t>
              </a:r>
              <a:r>
                <a:rPr lang="de-DE" altLang="de-DE" sz="1600" dirty="0" err="1">
                  <a:solidFill>
                    <a:srgbClr val="000000"/>
                  </a:solidFill>
                </a:rPr>
                <a:t>Kürzestfrist</a:t>
              </a:r>
              <a:r>
                <a:rPr lang="de-DE" altLang="de-DE" sz="1600" dirty="0">
                  <a:solidFill>
                    <a:srgbClr val="000000"/>
                  </a:solidFill>
                </a:rPr>
                <a:t>,</a:t>
              </a:r>
            </a:p>
            <a:p>
              <a:pPr fontAlgn="base">
                <a:spcBef>
                  <a:spcPct val="0"/>
                </a:spcBef>
                <a:spcAft>
                  <a:spcPct val="0"/>
                </a:spcAft>
                <a:buClrTx/>
                <a:buFontTx/>
                <a:buNone/>
              </a:pPr>
              <a:r>
                <a:rPr lang="de-DE" altLang="de-DE" sz="1600" dirty="0">
                  <a:solidFill>
                    <a:srgbClr val="000000"/>
                  </a:solidFill>
                </a:rPr>
                <a:t>Wettervorhersage und Klima-</a:t>
              </a:r>
            </a:p>
            <a:p>
              <a:pPr fontAlgn="base">
                <a:spcBef>
                  <a:spcPct val="0"/>
                </a:spcBef>
                <a:spcAft>
                  <a:spcPct val="0"/>
                </a:spcAft>
                <a:buClrTx/>
                <a:buFontTx/>
                <a:buNone/>
              </a:pPr>
              <a:r>
                <a:rPr lang="de-DE" altLang="de-DE" sz="1600" dirty="0">
                  <a:solidFill>
                    <a:srgbClr val="000000"/>
                  </a:solidFill>
                </a:rPr>
                <a:t>Simulation; Re-Analysen</a:t>
              </a:r>
            </a:p>
          </p:txBody>
        </p:sp>
        <p:sp>
          <p:nvSpPr>
            <p:cNvPr id="51209" name="Oval 11"/>
            <p:cNvSpPr>
              <a:spLocks noChangeArrowheads="1"/>
            </p:cNvSpPr>
            <p:nvPr/>
          </p:nvSpPr>
          <p:spPr bwMode="auto">
            <a:xfrm>
              <a:off x="3563938" y="2735263"/>
              <a:ext cx="1827212" cy="1714500"/>
            </a:xfrm>
            <a:prstGeom prst="ellipse">
              <a:avLst/>
            </a:prstGeom>
            <a:gradFill rotWithShape="1">
              <a:gsLst>
                <a:gs pos="0">
                  <a:schemeClr val="bg1"/>
                </a:gs>
                <a:gs pos="100000">
                  <a:srgbClr val="7EB2E2"/>
                </a:gs>
              </a:gsLst>
              <a:path path="rect">
                <a:fillToRect r="100000" b="100000"/>
              </a:path>
            </a:gradFill>
            <a:ln w="9525">
              <a:solidFill>
                <a:schemeClr val="tx1"/>
              </a:solidFill>
              <a:round/>
              <a:headEnd/>
              <a:tailEnd/>
            </a:ln>
          </p:spPr>
          <p:txBody>
            <a:bodyPr wrap="none" anchor="ctr"/>
            <a:lstStyle>
              <a:lvl1pPr>
                <a:spcBef>
                  <a:spcPct val="40000"/>
                </a:spcBef>
                <a:buClr>
                  <a:schemeClr val="tx2"/>
                </a:buClr>
                <a:buFont typeface="Wingdings" pitchFamily="2" charset="2"/>
                <a:buChar char="n"/>
                <a:defRPr>
                  <a:solidFill>
                    <a:schemeClr val="tx1"/>
                  </a:solidFill>
                  <a:latin typeface="Arial" charset="0"/>
                </a:defRPr>
              </a:lvl1pPr>
              <a:lvl2pPr marL="742950" indent="-285750">
                <a:spcBef>
                  <a:spcPct val="40000"/>
                </a:spcBef>
                <a:buClr>
                  <a:schemeClr val="tx2"/>
                </a:buClr>
                <a:buFont typeface="Wingdings" pitchFamily="2" charset="2"/>
                <a:buChar char="n"/>
                <a:defRPr>
                  <a:solidFill>
                    <a:schemeClr val="tx1"/>
                  </a:solidFill>
                  <a:latin typeface="Arial" charset="0"/>
                </a:defRPr>
              </a:lvl2pPr>
              <a:lvl3pPr marL="1143000" indent="-228600">
                <a:spcBef>
                  <a:spcPct val="40000"/>
                </a:spcBef>
                <a:buClr>
                  <a:schemeClr val="tx2"/>
                </a:buClr>
                <a:buFont typeface="Wingdings" pitchFamily="2" charset="2"/>
                <a:buChar char="n"/>
                <a:defRPr>
                  <a:solidFill>
                    <a:schemeClr val="tx1"/>
                  </a:solidFill>
                  <a:latin typeface="Arial" charset="0"/>
                </a:defRPr>
              </a:lvl3pPr>
              <a:lvl4pPr marL="1600200" indent="-228600">
                <a:spcBef>
                  <a:spcPct val="40000"/>
                </a:spcBef>
                <a:buClr>
                  <a:schemeClr val="tx2"/>
                </a:buClr>
                <a:buFont typeface="Wingdings" pitchFamily="2" charset="2"/>
                <a:buChar char="n"/>
                <a:defRPr>
                  <a:solidFill>
                    <a:schemeClr val="tx1"/>
                  </a:solidFill>
                  <a:latin typeface="Arial" charset="0"/>
                </a:defRPr>
              </a:lvl4pPr>
              <a:lvl5pPr marL="2057400" indent="-228600">
                <a:spcBef>
                  <a:spcPct val="40000"/>
                </a:spcBef>
                <a:buClr>
                  <a:schemeClr val="tx2"/>
                </a:buClr>
                <a:buFont typeface="Wingdings" pitchFamily="2" charset="2"/>
                <a:buChar char="n"/>
                <a:defRPr>
                  <a:solidFill>
                    <a:schemeClr val="tx1"/>
                  </a:solidFill>
                  <a:latin typeface="Arial" charset="0"/>
                </a:defRPr>
              </a:lvl5pPr>
              <a:lvl6pPr marL="25146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6pPr>
              <a:lvl7pPr marL="29718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7pPr>
              <a:lvl8pPr marL="34290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8pPr>
              <a:lvl9pPr marL="38862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9pPr>
            </a:lstStyle>
            <a:p>
              <a:pPr fontAlgn="base">
                <a:spcBef>
                  <a:spcPct val="0"/>
                </a:spcBef>
                <a:spcAft>
                  <a:spcPct val="0"/>
                </a:spcAft>
                <a:buClrTx/>
                <a:buFontTx/>
                <a:buNone/>
              </a:pPr>
              <a:endParaRPr lang="de-DE" altLang="de-DE" sz="1500" b="1" dirty="0">
                <a:solidFill>
                  <a:srgbClr val="000000"/>
                </a:solidFill>
              </a:endParaRPr>
            </a:p>
            <a:p>
              <a:pPr algn="ctr" fontAlgn="base">
                <a:spcBef>
                  <a:spcPct val="0"/>
                </a:spcBef>
                <a:spcAft>
                  <a:spcPct val="0"/>
                </a:spcAft>
                <a:buClrTx/>
                <a:buFontTx/>
                <a:buNone/>
              </a:pPr>
              <a:r>
                <a:rPr lang="de-DE" altLang="de-DE" sz="1500" b="1" dirty="0">
                  <a:solidFill>
                    <a:srgbClr val="000000"/>
                  </a:solidFill>
                </a:rPr>
                <a:t>Modell-</a:t>
              </a:r>
            </a:p>
            <a:p>
              <a:pPr algn="ctr" fontAlgn="base">
                <a:spcBef>
                  <a:spcPct val="0"/>
                </a:spcBef>
                <a:spcAft>
                  <a:spcPct val="0"/>
                </a:spcAft>
                <a:buClrTx/>
                <a:buFontTx/>
                <a:buNone/>
              </a:pPr>
              <a:r>
                <a:rPr lang="de-DE" altLang="de-DE" sz="1500" b="1" dirty="0">
                  <a:solidFill>
                    <a:srgbClr val="000000"/>
                  </a:solidFill>
                </a:rPr>
                <a:t>Produkte für</a:t>
              </a:r>
            </a:p>
            <a:p>
              <a:pPr algn="ctr" fontAlgn="base">
                <a:spcBef>
                  <a:spcPct val="0"/>
                </a:spcBef>
                <a:spcAft>
                  <a:spcPct val="0"/>
                </a:spcAft>
                <a:buClrTx/>
                <a:buFontTx/>
                <a:buNone/>
              </a:pPr>
              <a:r>
                <a:rPr lang="de-DE" altLang="de-DE" sz="1500" b="1" dirty="0">
                  <a:solidFill>
                    <a:srgbClr val="000000"/>
                  </a:solidFill>
                </a:rPr>
                <a:t>Schlüsselkunden </a:t>
              </a:r>
            </a:p>
            <a:p>
              <a:pPr algn="ctr" fontAlgn="base">
                <a:spcBef>
                  <a:spcPct val="0"/>
                </a:spcBef>
                <a:spcAft>
                  <a:spcPct val="0"/>
                </a:spcAft>
                <a:buClrTx/>
                <a:buFontTx/>
                <a:buNone/>
              </a:pPr>
              <a:r>
                <a:rPr lang="de-DE" altLang="de-DE" sz="1500" b="1" dirty="0">
                  <a:solidFill>
                    <a:srgbClr val="000000"/>
                  </a:solidFill>
                </a:rPr>
                <a:t>und</a:t>
              </a:r>
            </a:p>
            <a:p>
              <a:pPr algn="ctr" fontAlgn="base">
                <a:spcBef>
                  <a:spcPct val="0"/>
                </a:spcBef>
                <a:spcAft>
                  <a:spcPct val="0"/>
                </a:spcAft>
                <a:buClrTx/>
                <a:buFontTx/>
                <a:buNone/>
              </a:pPr>
              <a:r>
                <a:rPr lang="de-DE" altLang="de-DE" sz="1500" b="1" dirty="0">
                  <a:solidFill>
                    <a:srgbClr val="000000"/>
                  </a:solidFill>
                </a:rPr>
                <a:t>Anschluss-</a:t>
              </a:r>
            </a:p>
            <a:p>
              <a:pPr algn="ctr" fontAlgn="base">
                <a:spcBef>
                  <a:spcPct val="0"/>
                </a:spcBef>
                <a:spcAft>
                  <a:spcPct val="0"/>
                </a:spcAft>
                <a:buClrTx/>
                <a:buFontTx/>
                <a:buNone/>
              </a:pPr>
              <a:r>
                <a:rPr lang="de-DE" altLang="de-DE" sz="1500" b="1" dirty="0">
                  <a:solidFill>
                    <a:srgbClr val="000000"/>
                  </a:solidFill>
                </a:rPr>
                <a:t>verfahren</a:t>
              </a:r>
            </a:p>
            <a:p>
              <a:pPr fontAlgn="base">
                <a:spcBef>
                  <a:spcPct val="0"/>
                </a:spcBef>
                <a:spcAft>
                  <a:spcPct val="0"/>
                </a:spcAft>
                <a:buClrTx/>
                <a:buFontTx/>
                <a:buNone/>
              </a:pPr>
              <a:endParaRPr lang="de-DE" altLang="de-DE" sz="1600" b="1" dirty="0">
                <a:solidFill>
                  <a:srgbClr val="000000"/>
                </a:solidFill>
              </a:endParaRPr>
            </a:p>
          </p:txBody>
        </p:sp>
      </p:grpSp>
      <p:sp>
        <p:nvSpPr>
          <p:cNvPr id="51203" name="Rectangle 9"/>
          <p:cNvSpPr>
            <a:spLocks noChangeArrowheads="1"/>
          </p:cNvSpPr>
          <p:nvPr/>
        </p:nvSpPr>
        <p:spPr bwMode="auto">
          <a:xfrm>
            <a:off x="251520" y="332656"/>
            <a:ext cx="58753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40000"/>
              </a:spcBef>
              <a:buClr>
                <a:schemeClr val="tx2"/>
              </a:buClr>
              <a:buFont typeface="Wingdings" pitchFamily="2" charset="2"/>
              <a:buChar char="n"/>
              <a:defRPr>
                <a:solidFill>
                  <a:schemeClr val="tx1"/>
                </a:solidFill>
                <a:latin typeface="Arial" charset="0"/>
              </a:defRPr>
            </a:lvl1pPr>
            <a:lvl2pPr marL="742950" indent="-285750">
              <a:spcBef>
                <a:spcPct val="40000"/>
              </a:spcBef>
              <a:buClr>
                <a:schemeClr val="tx2"/>
              </a:buClr>
              <a:buFont typeface="Wingdings" pitchFamily="2" charset="2"/>
              <a:buChar char="n"/>
              <a:defRPr>
                <a:solidFill>
                  <a:schemeClr val="tx1"/>
                </a:solidFill>
                <a:latin typeface="Arial" charset="0"/>
              </a:defRPr>
            </a:lvl2pPr>
            <a:lvl3pPr marL="1143000" indent="-228600">
              <a:spcBef>
                <a:spcPct val="40000"/>
              </a:spcBef>
              <a:buClr>
                <a:schemeClr val="tx2"/>
              </a:buClr>
              <a:buFont typeface="Wingdings" pitchFamily="2" charset="2"/>
              <a:buChar char="n"/>
              <a:defRPr>
                <a:solidFill>
                  <a:schemeClr val="tx1"/>
                </a:solidFill>
                <a:latin typeface="Arial" charset="0"/>
              </a:defRPr>
            </a:lvl3pPr>
            <a:lvl4pPr marL="1600200" indent="-228600">
              <a:spcBef>
                <a:spcPct val="40000"/>
              </a:spcBef>
              <a:buClr>
                <a:schemeClr val="tx2"/>
              </a:buClr>
              <a:buFont typeface="Wingdings" pitchFamily="2" charset="2"/>
              <a:buChar char="n"/>
              <a:defRPr>
                <a:solidFill>
                  <a:schemeClr val="tx1"/>
                </a:solidFill>
                <a:latin typeface="Arial" charset="0"/>
              </a:defRPr>
            </a:lvl4pPr>
            <a:lvl5pPr marL="2057400" indent="-228600">
              <a:spcBef>
                <a:spcPct val="40000"/>
              </a:spcBef>
              <a:buClr>
                <a:schemeClr val="tx2"/>
              </a:buClr>
              <a:buFont typeface="Wingdings" pitchFamily="2" charset="2"/>
              <a:buChar char="n"/>
              <a:defRPr>
                <a:solidFill>
                  <a:schemeClr val="tx1"/>
                </a:solidFill>
                <a:latin typeface="Arial" charset="0"/>
              </a:defRPr>
            </a:lvl5pPr>
            <a:lvl6pPr marL="25146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6pPr>
            <a:lvl7pPr marL="29718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7pPr>
            <a:lvl8pPr marL="34290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8pPr>
            <a:lvl9pPr marL="38862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9pPr>
          </a:lstStyle>
          <a:p>
            <a:pPr fontAlgn="base">
              <a:spcBef>
                <a:spcPct val="0"/>
              </a:spcBef>
              <a:spcAft>
                <a:spcPct val="0"/>
              </a:spcAft>
              <a:buClrTx/>
              <a:buFontTx/>
              <a:buNone/>
            </a:pPr>
            <a:r>
              <a:rPr lang="en-US" altLang="de-DE" sz="2800" b="1" dirty="0" err="1">
                <a:solidFill>
                  <a:srgbClr val="2D4B9B"/>
                </a:solidFill>
              </a:rPr>
              <a:t>Entwicklungstendenzen</a:t>
            </a:r>
            <a:r>
              <a:rPr lang="en-US" altLang="de-DE" sz="2800" b="1" dirty="0">
                <a:solidFill>
                  <a:srgbClr val="2D4B9B"/>
                </a:solidFill>
              </a:rPr>
              <a:t> der NWV</a:t>
            </a:r>
            <a:endParaRPr lang="de-DE" altLang="de-DE" sz="2800" b="1" dirty="0">
              <a:solidFill>
                <a:srgbClr val="2D4B9B"/>
              </a:solidFill>
            </a:endParaRPr>
          </a:p>
        </p:txBody>
      </p:sp>
    </p:spTree>
    <p:extLst>
      <p:ext uri="{BB962C8B-B14F-4D97-AF65-F5344CB8AC3E}">
        <p14:creationId xmlns:p14="http://schemas.microsoft.com/office/powerpoint/2010/main" val="40433494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77397" y="1268760"/>
            <a:ext cx="8352929" cy="4847481"/>
          </a:xfrm>
          <a:prstGeom prst="rect">
            <a:avLst/>
          </a:prstGeom>
          <a:solidFill>
            <a:schemeClr val="bg1"/>
          </a:solidFill>
        </p:spPr>
        <p:txBody>
          <a:bodyPr wrap="square">
            <a:spAutoFit/>
          </a:bodyPr>
          <a:lstStyle/>
          <a:p>
            <a:pPr marL="180000" eaLnBrk="0" fontAlgn="base" hangingPunct="0">
              <a:spcBef>
                <a:spcPct val="0"/>
              </a:spcBef>
              <a:spcAft>
                <a:spcPct val="0"/>
              </a:spcAft>
              <a:defRPr/>
            </a:pPr>
            <a:r>
              <a:rPr lang="de-DE" sz="1600" b="1" dirty="0">
                <a:solidFill>
                  <a:srgbClr val="000000"/>
                </a:solidFill>
              </a:rPr>
              <a:t>V. </a:t>
            </a:r>
            <a:r>
              <a:rPr lang="de-DE" sz="1600" b="1" dirty="0" err="1">
                <a:solidFill>
                  <a:srgbClr val="000000"/>
                </a:solidFill>
              </a:rPr>
              <a:t>Bjerknes</a:t>
            </a:r>
            <a:r>
              <a:rPr lang="de-DE" sz="1600" b="1" dirty="0">
                <a:solidFill>
                  <a:srgbClr val="000000"/>
                </a:solidFill>
              </a:rPr>
              <a:t>, 1904</a:t>
            </a:r>
            <a:r>
              <a:rPr lang="de-DE" sz="1600" dirty="0">
                <a:solidFill>
                  <a:srgbClr val="000000"/>
                </a:solidFill>
              </a:rPr>
              <a:t>: „Das Problem der Wettervorhersage, betrachtet vom </a:t>
            </a:r>
            <a:r>
              <a:rPr lang="de-DE" sz="1600" dirty="0" smtClean="0">
                <a:solidFill>
                  <a:srgbClr val="000000"/>
                </a:solidFill>
              </a:rPr>
              <a:t>Standpunkt der </a:t>
            </a:r>
            <a:r>
              <a:rPr lang="de-DE" sz="1600" dirty="0">
                <a:solidFill>
                  <a:srgbClr val="000000"/>
                </a:solidFill>
              </a:rPr>
              <a:t>Mechanik und Physik“ (</a:t>
            </a:r>
            <a:r>
              <a:rPr lang="de-DE" sz="1600" i="1" dirty="0">
                <a:solidFill>
                  <a:srgbClr val="000000"/>
                </a:solidFill>
              </a:rPr>
              <a:t>mit Ergänzungen</a:t>
            </a:r>
            <a:r>
              <a:rPr lang="de-DE" sz="1600" dirty="0">
                <a:solidFill>
                  <a:srgbClr val="000000"/>
                </a:solidFill>
              </a:rPr>
              <a:t>).</a:t>
            </a:r>
          </a:p>
          <a:p>
            <a:pPr marL="342900" indent="-342900" eaLnBrk="0" fontAlgn="base" hangingPunct="0">
              <a:spcBef>
                <a:spcPct val="0"/>
              </a:spcBef>
              <a:spcAft>
                <a:spcPct val="0"/>
              </a:spcAft>
              <a:buFont typeface="+mj-lt"/>
              <a:buAutoNum type="romanUcPeriod"/>
              <a:defRPr/>
            </a:pPr>
            <a:endParaRPr lang="de-DE" sz="1600" dirty="0">
              <a:solidFill>
                <a:srgbClr val="000000"/>
              </a:solidFill>
            </a:endParaRPr>
          </a:p>
          <a:p>
            <a:pPr marL="361950" indent="-361950" eaLnBrk="0" fontAlgn="base" hangingPunct="0">
              <a:spcBef>
                <a:spcPct val="0"/>
              </a:spcBef>
              <a:spcAft>
                <a:spcPct val="0"/>
              </a:spcAft>
              <a:buClr>
                <a:schemeClr val="tx2"/>
              </a:buClr>
              <a:buFont typeface="+mj-lt"/>
              <a:buAutoNum type="romanUcPeriod"/>
              <a:defRPr/>
            </a:pPr>
            <a:r>
              <a:rPr lang="de-DE" sz="1600" dirty="0">
                <a:solidFill>
                  <a:srgbClr val="000000"/>
                </a:solidFill>
              </a:rPr>
              <a:t>Man muss mit hinreichender Genauigkeit den Zustand der Atmosphäre zu einer gewissen Zeit kennen</a:t>
            </a:r>
            <a:r>
              <a:rPr lang="de-DE" sz="1600" dirty="0" smtClean="0">
                <a:solidFill>
                  <a:srgbClr val="000000"/>
                </a:solidFill>
              </a:rPr>
              <a:t>.</a:t>
            </a:r>
            <a:r>
              <a:rPr lang="de-DE" sz="1600" dirty="0">
                <a:solidFill>
                  <a:srgbClr val="FF0000"/>
                </a:solidFill>
              </a:rPr>
              <a:t/>
            </a:r>
            <a:br>
              <a:rPr lang="de-DE" sz="1600" dirty="0">
                <a:solidFill>
                  <a:srgbClr val="FF0000"/>
                </a:solidFill>
              </a:rPr>
            </a:br>
            <a:r>
              <a:rPr lang="de-DE" sz="1600" dirty="0" smtClean="0">
                <a:solidFill>
                  <a:srgbClr val="FF0000"/>
                </a:solidFill>
              </a:rPr>
              <a:t>→ </a:t>
            </a:r>
            <a:r>
              <a:rPr lang="de-DE" sz="1600" dirty="0">
                <a:solidFill>
                  <a:srgbClr val="FF0000"/>
                </a:solidFill>
              </a:rPr>
              <a:t>Beobachtungssysteme, Datenassimilation</a:t>
            </a:r>
            <a:endParaRPr lang="de-DE" sz="1600" dirty="0">
              <a:solidFill>
                <a:srgbClr val="000000"/>
              </a:solidFill>
            </a:endParaRPr>
          </a:p>
          <a:p>
            <a:pPr marL="361950" indent="-361950" eaLnBrk="0" fontAlgn="base" hangingPunct="0">
              <a:spcBef>
                <a:spcPct val="0"/>
              </a:spcBef>
              <a:spcAft>
                <a:spcPct val="0"/>
              </a:spcAft>
              <a:buClr>
                <a:schemeClr val="tx2"/>
              </a:buClr>
              <a:buFont typeface="+mj-lt"/>
              <a:buAutoNum type="romanUcPeriod"/>
              <a:defRPr/>
            </a:pPr>
            <a:endParaRPr lang="de-DE" sz="1600" dirty="0">
              <a:solidFill>
                <a:srgbClr val="000000"/>
              </a:solidFill>
            </a:endParaRPr>
          </a:p>
          <a:p>
            <a:pPr marL="361950" indent="-361950" eaLnBrk="0" fontAlgn="base" hangingPunct="0">
              <a:spcBef>
                <a:spcPct val="0"/>
              </a:spcBef>
              <a:spcAft>
                <a:spcPct val="0"/>
              </a:spcAft>
              <a:buClr>
                <a:schemeClr val="tx2"/>
              </a:buClr>
              <a:buFont typeface="+mj-lt"/>
              <a:buAutoNum type="romanUcPeriod"/>
              <a:defRPr/>
            </a:pPr>
            <a:r>
              <a:rPr lang="de-DE" sz="1600" dirty="0">
                <a:solidFill>
                  <a:srgbClr val="000000"/>
                </a:solidFill>
              </a:rPr>
              <a:t>Man muss mit hinreichender Genauigkeit die Gesetze kennen, nach denen sich der eine atmosphärische Zustand aus dem anderen entwickelt. </a:t>
            </a:r>
            <a:br>
              <a:rPr lang="de-DE" sz="1600" dirty="0">
                <a:solidFill>
                  <a:srgbClr val="000000"/>
                </a:solidFill>
              </a:rPr>
            </a:br>
            <a:r>
              <a:rPr lang="de-DE" sz="1600" dirty="0" smtClean="0">
                <a:solidFill>
                  <a:srgbClr val="FF0000"/>
                </a:solidFill>
              </a:rPr>
              <a:t>→ </a:t>
            </a:r>
            <a:r>
              <a:rPr lang="de-DE" sz="1600" dirty="0">
                <a:solidFill>
                  <a:srgbClr val="FF0000"/>
                </a:solidFill>
              </a:rPr>
              <a:t>Modellgleichungen</a:t>
            </a:r>
            <a:endParaRPr lang="de-DE" sz="1600" dirty="0">
              <a:solidFill>
                <a:srgbClr val="000000"/>
              </a:solidFill>
            </a:endParaRPr>
          </a:p>
          <a:p>
            <a:pPr marL="342900" indent="-342900" eaLnBrk="0" fontAlgn="base" hangingPunct="0">
              <a:spcBef>
                <a:spcPct val="0"/>
              </a:spcBef>
              <a:spcAft>
                <a:spcPct val="0"/>
              </a:spcAft>
              <a:buFont typeface="+mj-lt"/>
              <a:buAutoNum type="romanUcPeriod"/>
              <a:defRPr/>
            </a:pPr>
            <a:endParaRPr lang="de-DE" dirty="0">
              <a:solidFill>
                <a:srgbClr val="000000"/>
              </a:solidFill>
            </a:endParaRPr>
          </a:p>
          <a:p>
            <a:pPr eaLnBrk="0" fontAlgn="base" hangingPunct="0">
              <a:spcBef>
                <a:spcPct val="0"/>
              </a:spcBef>
              <a:spcAft>
                <a:spcPct val="0"/>
              </a:spcAft>
              <a:defRPr/>
            </a:pPr>
            <a:r>
              <a:rPr lang="de-DE" sz="1600" b="1" i="1" dirty="0">
                <a:solidFill>
                  <a:srgbClr val="000000"/>
                </a:solidFill>
              </a:rPr>
              <a:t>Ergänzungen</a:t>
            </a:r>
            <a:r>
              <a:rPr lang="de-DE" sz="1600" b="1" i="1" dirty="0" smtClean="0">
                <a:solidFill>
                  <a:srgbClr val="000000"/>
                </a:solidFill>
              </a:rPr>
              <a:t>:</a:t>
            </a:r>
          </a:p>
          <a:p>
            <a:pPr eaLnBrk="0" fontAlgn="base" hangingPunct="0">
              <a:spcBef>
                <a:spcPct val="0"/>
              </a:spcBef>
              <a:spcAft>
                <a:spcPct val="0"/>
              </a:spcAft>
              <a:defRPr/>
            </a:pPr>
            <a:endParaRPr lang="de-DE" sz="300" b="1" i="1" dirty="0">
              <a:solidFill>
                <a:srgbClr val="000000"/>
              </a:solidFill>
            </a:endParaRPr>
          </a:p>
          <a:p>
            <a:pPr marL="361950" indent="-361950" eaLnBrk="0" fontAlgn="base" hangingPunct="0">
              <a:spcBef>
                <a:spcPct val="0"/>
              </a:spcBef>
              <a:spcAft>
                <a:spcPct val="0"/>
              </a:spcAft>
              <a:buClr>
                <a:schemeClr val="tx2"/>
              </a:buClr>
              <a:buFont typeface="+mj-lt"/>
              <a:buAutoNum type="romanUcPeriod" startAt="3"/>
              <a:defRPr/>
            </a:pPr>
            <a:r>
              <a:rPr lang="de-DE" sz="1600" i="1" dirty="0">
                <a:solidFill>
                  <a:srgbClr val="000000"/>
                </a:solidFill>
              </a:rPr>
              <a:t>Man muss mit hinreichender Genauigkeit und Geschwindigkeit diese Gesetze (Gleichungen) lösen.</a:t>
            </a:r>
            <a:r>
              <a:rPr lang="de-DE" sz="1600" dirty="0">
                <a:solidFill>
                  <a:srgbClr val="FF0000"/>
                </a:solidFill>
              </a:rPr>
              <a:t> </a:t>
            </a:r>
            <a:r>
              <a:rPr lang="de-DE" sz="1600" dirty="0" smtClean="0">
                <a:solidFill>
                  <a:srgbClr val="FF0000"/>
                </a:solidFill>
              </a:rPr>
              <a:t/>
            </a:r>
            <a:br>
              <a:rPr lang="de-DE" sz="1600" dirty="0" smtClean="0">
                <a:solidFill>
                  <a:srgbClr val="FF0000"/>
                </a:solidFill>
              </a:rPr>
            </a:br>
            <a:r>
              <a:rPr lang="de-DE" sz="1600" dirty="0" smtClean="0">
                <a:solidFill>
                  <a:srgbClr val="FF0000"/>
                </a:solidFill>
              </a:rPr>
              <a:t>→ </a:t>
            </a:r>
            <a:r>
              <a:rPr lang="de-DE" sz="1600" dirty="0">
                <a:solidFill>
                  <a:srgbClr val="FF0000"/>
                </a:solidFill>
              </a:rPr>
              <a:t>Operationelle NWV, Hochleistungsrechner</a:t>
            </a:r>
          </a:p>
          <a:p>
            <a:pPr marL="361950" indent="-361950" eaLnBrk="0" fontAlgn="base" hangingPunct="0">
              <a:spcBef>
                <a:spcPct val="0"/>
              </a:spcBef>
              <a:spcAft>
                <a:spcPct val="0"/>
              </a:spcAft>
              <a:buClr>
                <a:schemeClr val="tx2"/>
              </a:buClr>
              <a:buFont typeface="+mj-lt"/>
              <a:buAutoNum type="romanUcPeriod" startAt="3"/>
              <a:defRPr/>
            </a:pPr>
            <a:endParaRPr lang="de-DE" sz="1600" dirty="0">
              <a:solidFill>
                <a:srgbClr val="000000"/>
              </a:solidFill>
            </a:endParaRPr>
          </a:p>
          <a:p>
            <a:pPr marL="361950" indent="-361950" eaLnBrk="0" fontAlgn="base" hangingPunct="0">
              <a:spcBef>
                <a:spcPct val="0"/>
              </a:spcBef>
              <a:spcAft>
                <a:spcPct val="0"/>
              </a:spcAft>
              <a:buClr>
                <a:schemeClr val="tx2"/>
              </a:buClr>
              <a:buFont typeface="+mj-lt"/>
              <a:buAutoNum type="romanUcPeriod" startAt="3"/>
              <a:defRPr/>
            </a:pPr>
            <a:r>
              <a:rPr lang="de-DE" sz="1600" i="1" dirty="0">
                <a:solidFill>
                  <a:srgbClr val="000000"/>
                </a:solidFill>
              </a:rPr>
              <a:t>Man muss den von der Wetterlage abhängigen Analyse- und Vorhersagefehler abschätzen.</a:t>
            </a:r>
            <a:r>
              <a:rPr lang="de-DE" sz="1600" dirty="0">
                <a:solidFill>
                  <a:srgbClr val="FF0000"/>
                </a:solidFill>
              </a:rPr>
              <a:t> </a:t>
            </a:r>
            <a:r>
              <a:rPr lang="de-DE" sz="1600" dirty="0" smtClean="0">
                <a:solidFill>
                  <a:srgbClr val="FF0000"/>
                </a:solidFill>
              </a:rPr>
              <a:t/>
            </a:r>
            <a:br>
              <a:rPr lang="de-DE" sz="1600" dirty="0" smtClean="0">
                <a:solidFill>
                  <a:srgbClr val="FF0000"/>
                </a:solidFill>
              </a:rPr>
            </a:br>
            <a:r>
              <a:rPr lang="de-DE" sz="1600" dirty="0" smtClean="0">
                <a:solidFill>
                  <a:srgbClr val="FF0000"/>
                </a:solidFill>
              </a:rPr>
              <a:t>→ </a:t>
            </a:r>
            <a:r>
              <a:rPr lang="de-DE" sz="1600" dirty="0">
                <a:solidFill>
                  <a:srgbClr val="FF0000"/>
                </a:solidFill>
              </a:rPr>
              <a:t>Ensemble-Verfahren in Datenassimilation und Vorhersage</a:t>
            </a:r>
            <a:endParaRPr lang="de-DE" sz="1600" dirty="0">
              <a:solidFill>
                <a:srgbClr val="000000"/>
              </a:solidFill>
            </a:endParaRPr>
          </a:p>
        </p:txBody>
      </p:sp>
      <p:sp>
        <p:nvSpPr>
          <p:cNvPr id="23555" name="Titel 1"/>
          <p:cNvSpPr>
            <a:spLocks noGrp="1"/>
          </p:cNvSpPr>
          <p:nvPr>
            <p:ph type="title"/>
          </p:nvPr>
        </p:nvSpPr>
        <p:spPr>
          <a:xfrm>
            <a:off x="179513" y="387412"/>
            <a:ext cx="6120680" cy="431800"/>
          </a:xfrm>
        </p:spPr>
        <p:txBody>
          <a:bodyPr/>
          <a:lstStyle/>
          <a:p>
            <a:pPr algn="ctr"/>
            <a:r>
              <a:rPr lang="de-DE" altLang="de-DE" sz="2000" dirty="0" smtClean="0"/>
              <a:t>Grundidee der numerischen Wettervorhersage (NWV)</a:t>
            </a:r>
          </a:p>
        </p:txBody>
      </p:sp>
    </p:spTree>
    <p:extLst>
      <p:ext uri="{BB962C8B-B14F-4D97-AF65-F5344CB8AC3E}">
        <p14:creationId xmlns:p14="http://schemas.microsoft.com/office/powerpoint/2010/main" val="219223344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Grafik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3556000"/>
            <a:ext cx="2376487"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4"/>
          <p:cNvSpPr>
            <a:spLocks noChangeArrowheads="1"/>
          </p:cNvSpPr>
          <p:nvPr/>
        </p:nvSpPr>
        <p:spPr bwMode="auto">
          <a:xfrm>
            <a:off x="395288" y="3556000"/>
            <a:ext cx="5616575" cy="8985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0" anchor="ctr"/>
          <a:lstStyle>
            <a:lvl1pPr>
              <a:spcBef>
                <a:spcPct val="40000"/>
              </a:spcBef>
              <a:buClr>
                <a:schemeClr val="tx2"/>
              </a:buClr>
              <a:buSzPct val="95000"/>
              <a:buFont typeface="Wingdings" pitchFamily="2" charset="2"/>
              <a:buChar char="è"/>
              <a:defRPr>
                <a:solidFill>
                  <a:schemeClr val="tx1"/>
                </a:solidFill>
                <a:latin typeface="Arial" charset="0"/>
              </a:defRPr>
            </a:lvl1pPr>
            <a:lvl2pPr marL="742950" indent="-285750">
              <a:spcBef>
                <a:spcPct val="40000"/>
              </a:spcBef>
              <a:buClr>
                <a:schemeClr val="tx2"/>
              </a:buClr>
              <a:buSzPct val="95000"/>
              <a:buFont typeface="Wingdings" pitchFamily="2" charset="2"/>
              <a:buChar char="è"/>
              <a:defRPr>
                <a:solidFill>
                  <a:schemeClr val="tx1"/>
                </a:solidFill>
                <a:latin typeface="Arial" charset="0"/>
              </a:defRPr>
            </a:lvl2pPr>
            <a:lvl3pPr marL="1143000" indent="-228600">
              <a:spcBef>
                <a:spcPct val="40000"/>
              </a:spcBef>
              <a:buClr>
                <a:schemeClr val="tx2"/>
              </a:buClr>
              <a:buSzPct val="95000"/>
              <a:buFont typeface="Wingdings" pitchFamily="2" charset="2"/>
              <a:buChar char="è"/>
              <a:defRPr>
                <a:solidFill>
                  <a:schemeClr val="tx1"/>
                </a:solidFill>
                <a:latin typeface="Arial" charset="0"/>
              </a:defRPr>
            </a:lvl3pPr>
            <a:lvl4pPr marL="1600200" indent="-228600">
              <a:spcBef>
                <a:spcPct val="40000"/>
              </a:spcBef>
              <a:buClr>
                <a:schemeClr val="tx2"/>
              </a:buClr>
              <a:buSzPct val="95000"/>
              <a:buFont typeface="Wingdings" pitchFamily="2" charset="2"/>
              <a:buChar char="è"/>
              <a:defRPr>
                <a:solidFill>
                  <a:schemeClr val="tx1"/>
                </a:solidFill>
                <a:latin typeface="Arial" charset="0"/>
              </a:defRPr>
            </a:lvl4pPr>
            <a:lvl5pPr marL="2057400" indent="-228600">
              <a:spcBef>
                <a:spcPct val="40000"/>
              </a:spcBef>
              <a:buClr>
                <a:schemeClr val="tx2"/>
              </a:buClr>
              <a:buSzPct val="95000"/>
              <a:buFont typeface="Wingdings" pitchFamily="2" charset="2"/>
              <a:buChar char="è"/>
              <a:defRPr>
                <a:solidFill>
                  <a:schemeClr val="tx1"/>
                </a:solidFill>
                <a:latin typeface="Arial" charset="0"/>
              </a:defRPr>
            </a:lvl5pPr>
            <a:lvl6pPr marL="25146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6pPr>
            <a:lvl7pPr marL="29718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7pPr>
            <a:lvl8pPr marL="34290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8pPr>
            <a:lvl9pPr marL="38862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9pPr>
          </a:lstStyle>
          <a:p>
            <a:pPr eaLnBrk="1" hangingPunct="1">
              <a:spcBef>
                <a:spcPct val="0"/>
              </a:spcBef>
              <a:buClrTx/>
              <a:buSzTx/>
              <a:buFontTx/>
              <a:buNone/>
            </a:pPr>
            <a:r>
              <a:rPr lang="de-DE" altLang="de-DE" sz="2800" b="1" dirty="0" err="1" smtClean="0">
                <a:solidFill>
                  <a:schemeClr val="bg1"/>
                </a:solidFill>
              </a:rPr>
              <a:t>Applications</a:t>
            </a:r>
            <a:endParaRPr lang="de-DE" altLang="de-DE" sz="2800" b="1" dirty="0">
              <a:solidFill>
                <a:schemeClr val="bg1"/>
              </a:solidFill>
            </a:endParaRPr>
          </a:p>
        </p:txBody>
      </p:sp>
      <p:sp>
        <p:nvSpPr>
          <p:cNvPr id="10244" name="Rectangle 2"/>
          <p:cNvSpPr>
            <a:spLocks noGrp="1" noChangeArrowheads="1"/>
          </p:cNvSpPr>
          <p:nvPr>
            <p:ph type="ctrTitle"/>
          </p:nvPr>
        </p:nvSpPr>
        <p:spPr>
          <a:xfrm>
            <a:off x="390525" y="4005263"/>
            <a:ext cx="8207375" cy="898525"/>
          </a:xfrm>
        </p:spPr>
        <p:txBody>
          <a:bodyPr anchorCtr="0"/>
          <a:lstStyle/>
          <a:p>
            <a:pPr algn="l"/>
            <a:endParaRPr lang="de-DE" altLang="de-DE" sz="2000" dirty="0" smtClean="0"/>
          </a:p>
        </p:txBody>
      </p:sp>
    </p:spTree>
    <p:extLst>
      <p:ext uri="{BB962C8B-B14F-4D97-AF65-F5344CB8AC3E}">
        <p14:creationId xmlns:p14="http://schemas.microsoft.com/office/powerpoint/2010/main" val="2215645581"/>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091924" y="3208753"/>
            <a:ext cx="4948855" cy="369332"/>
          </a:xfrm>
          <a:prstGeom prst="rect">
            <a:avLst/>
          </a:prstGeom>
          <a:noFill/>
        </p:spPr>
        <p:txBody>
          <a:bodyPr wrap="none" rtlCol="0">
            <a:spAutoFit/>
          </a:bodyPr>
          <a:lstStyle/>
          <a:p>
            <a:r>
              <a:rPr lang="en-US" dirty="0" smtClean="0"/>
              <a:t>https</a:t>
            </a:r>
            <a:r>
              <a:rPr lang="en-US" dirty="0"/>
              <a:t>://www.youtube.com/watch?v=ji4nno-fsvw</a:t>
            </a:r>
          </a:p>
        </p:txBody>
      </p:sp>
      <p:sp>
        <p:nvSpPr>
          <p:cNvPr id="5" name="Rectangle 9"/>
          <p:cNvSpPr>
            <a:spLocks noChangeArrowheads="1"/>
          </p:cNvSpPr>
          <p:nvPr/>
        </p:nvSpPr>
        <p:spPr bwMode="auto">
          <a:xfrm>
            <a:off x="251520" y="236795"/>
            <a:ext cx="549701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40000"/>
              </a:spcBef>
              <a:buClr>
                <a:schemeClr val="tx2"/>
              </a:buClr>
              <a:buFont typeface="Wingdings" pitchFamily="2" charset="2"/>
              <a:buChar char="n"/>
              <a:defRPr>
                <a:solidFill>
                  <a:schemeClr val="tx1"/>
                </a:solidFill>
                <a:latin typeface="Arial" charset="0"/>
              </a:defRPr>
            </a:lvl1pPr>
            <a:lvl2pPr marL="742950" indent="-285750">
              <a:spcBef>
                <a:spcPct val="40000"/>
              </a:spcBef>
              <a:buClr>
                <a:schemeClr val="tx2"/>
              </a:buClr>
              <a:buFont typeface="Wingdings" pitchFamily="2" charset="2"/>
              <a:buChar char="n"/>
              <a:defRPr>
                <a:solidFill>
                  <a:schemeClr val="tx1"/>
                </a:solidFill>
                <a:latin typeface="Arial" charset="0"/>
              </a:defRPr>
            </a:lvl2pPr>
            <a:lvl3pPr marL="1143000" indent="-228600">
              <a:spcBef>
                <a:spcPct val="40000"/>
              </a:spcBef>
              <a:buClr>
                <a:schemeClr val="tx2"/>
              </a:buClr>
              <a:buFont typeface="Wingdings" pitchFamily="2" charset="2"/>
              <a:buChar char="n"/>
              <a:defRPr>
                <a:solidFill>
                  <a:schemeClr val="tx1"/>
                </a:solidFill>
                <a:latin typeface="Arial" charset="0"/>
              </a:defRPr>
            </a:lvl3pPr>
            <a:lvl4pPr marL="1600200" indent="-228600">
              <a:spcBef>
                <a:spcPct val="40000"/>
              </a:spcBef>
              <a:buClr>
                <a:schemeClr val="tx2"/>
              </a:buClr>
              <a:buFont typeface="Wingdings" pitchFamily="2" charset="2"/>
              <a:buChar char="n"/>
              <a:defRPr>
                <a:solidFill>
                  <a:schemeClr val="tx1"/>
                </a:solidFill>
                <a:latin typeface="Arial" charset="0"/>
              </a:defRPr>
            </a:lvl4pPr>
            <a:lvl5pPr marL="2057400" indent="-228600">
              <a:spcBef>
                <a:spcPct val="40000"/>
              </a:spcBef>
              <a:buClr>
                <a:schemeClr val="tx2"/>
              </a:buClr>
              <a:buFont typeface="Wingdings" pitchFamily="2" charset="2"/>
              <a:buChar char="n"/>
              <a:defRPr>
                <a:solidFill>
                  <a:schemeClr val="tx1"/>
                </a:solidFill>
                <a:latin typeface="Arial" charset="0"/>
              </a:defRPr>
            </a:lvl5pPr>
            <a:lvl6pPr marL="25146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6pPr>
            <a:lvl7pPr marL="29718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7pPr>
            <a:lvl8pPr marL="34290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8pPr>
            <a:lvl9pPr marL="3886200" indent="-228600" eaLnBrk="0" fontAlgn="base" hangingPunct="0">
              <a:spcBef>
                <a:spcPct val="40000"/>
              </a:spcBef>
              <a:spcAft>
                <a:spcPct val="0"/>
              </a:spcAft>
              <a:buClr>
                <a:schemeClr val="tx2"/>
              </a:buClr>
              <a:buFont typeface="Wingdings" pitchFamily="2" charset="2"/>
              <a:buChar char="n"/>
              <a:defRPr>
                <a:solidFill>
                  <a:schemeClr val="tx1"/>
                </a:solidFill>
                <a:latin typeface="Arial" charset="0"/>
              </a:defRPr>
            </a:lvl9pPr>
          </a:lstStyle>
          <a:p>
            <a:pPr>
              <a:spcBef>
                <a:spcPct val="0"/>
              </a:spcBef>
              <a:buClrTx/>
              <a:buNone/>
            </a:pPr>
            <a:r>
              <a:rPr lang="en-US" altLang="de-DE" sz="2000" b="1" dirty="0">
                <a:solidFill>
                  <a:srgbClr val="2D4B9B"/>
                </a:solidFill>
              </a:rPr>
              <a:t>Global Storm-Resolving and Large-Domain </a:t>
            </a:r>
            <a:endParaRPr lang="en-US" altLang="de-DE" sz="2000" b="1" dirty="0" smtClean="0">
              <a:solidFill>
                <a:srgbClr val="2D4B9B"/>
              </a:solidFill>
            </a:endParaRPr>
          </a:p>
          <a:p>
            <a:pPr>
              <a:spcBef>
                <a:spcPct val="0"/>
              </a:spcBef>
              <a:buClrTx/>
              <a:buNone/>
            </a:pPr>
            <a:r>
              <a:rPr lang="en-US" altLang="de-DE" sz="2000" b="1" dirty="0" smtClean="0">
                <a:solidFill>
                  <a:srgbClr val="2D4B9B"/>
                </a:solidFill>
              </a:rPr>
              <a:t>Large-Eddy </a:t>
            </a:r>
            <a:r>
              <a:rPr lang="en-US" altLang="de-DE" sz="2000" b="1" dirty="0">
                <a:solidFill>
                  <a:srgbClr val="2D4B9B"/>
                </a:solidFill>
              </a:rPr>
              <a:t>Simulations with ICON </a:t>
            </a:r>
            <a:r>
              <a:rPr lang="en-US" altLang="de-DE" sz="2000" b="1" dirty="0" smtClean="0">
                <a:solidFill>
                  <a:srgbClr val="2D4B9B"/>
                </a:solidFill>
              </a:rPr>
              <a:t>LEM</a:t>
            </a:r>
            <a:endParaRPr lang="de-DE" altLang="de-DE" sz="2000" b="1" dirty="0">
              <a:solidFill>
                <a:srgbClr val="2D4B9B"/>
              </a:solidFill>
            </a:endParaRPr>
          </a:p>
        </p:txBody>
      </p:sp>
    </p:spTree>
    <p:extLst>
      <p:ext uri="{BB962C8B-B14F-4D97-AF65-F5344CB8AC3E}">
        <p14:creationId xmlns:p14="http://schemas.microsoft.com/office/powerpoint/2010/main" val="2375761493"/>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4" descr="D:\WINNT\Profiles\Administrator\Desktop\Realize\version märz\neue Bilder\Fond dunkler.tif"/>
          <p:cNvPicPr>
            <a:picLocks noChangeArrowheads="1"/>
          </p:cNvPicPr>
          <p:nvPr/>
        </p:nvPicPr>
        <p:blipFill>
          <a:blip r:embed="rId2" r:link="rId3" cstate="print"/>
          <a:srcRect/>
          <a:stretch>
            <a:fillRect/>
          </a:stretch>
        </p:blipFill>
        <p:spPr bwMode="auto">
          <a:xfrm>
            <a:off x="0" y="928972"/>
            <a:ext cx="9144000" cy="5904000"/>
          </a:xfrm>
          <a:prstGeom prst="rect">
            <a:avLst/>
          </a:prstGeom>
          <a:noFill/>
          <a:ln w="9525">
            <a:noFill/>
            <a:miter lim="800000"/>
            <a:headEnd/>
            <a:tailEnd/>
          </a:ln>
        </p:spPr>
      </p:pic>
      <p:sp>
        <p:nvSpPr>
          <p:cNvPr id="59395" name="Rectangle 3"/>
          <p:cNvSpPr>
            <a:spLocks noGrp="1" noChangeArrowheads="1"/>
          </p:cNvSpPr>
          <p:nvPr>
            <p:ph type="ctrTitle"/>
          </p:nvPr>
        </p:nvSpPr>
        <p:spPr>
          <a:xfrm>
            <a:off x="468313" y="1412776"/>
            <a:ext cx="8207375" cy="898525"/>
          </a:xfrm>
        </p:spPr>
        <p:txBody>
          <a:bodyPr/>
          <a:lstStyle/>
          <a:p>
            <a:pPr marL="609600" indent="-609600" algn="ctr" eaLnBrk="1" hangingPunct="1"/>
            <a:r>
              <a:rPr lang="de-DE" sz="3200" dirty="0" err="1" smtClean="0"/>
              <a:t>Thank</a:t>
            </a:r>
            <a:r>
              <a:rPr lang="de-DE" sz="3200" dirty="0" smtClean="0"/>
              <a:t> </a:t>
            </a:r>
            <a:r>
              <a:rPr lang="de-DE" sz="3200" dirty="0" err="1" smtClean="0"/>
              <a:t>you</a:t>
            </a:r>
            <a:r>
              <a:rPr lang="de-DE" sz="3200" dirty="0" smtClean="0"/>
              <a:t> </a:t>
            </a:r>
            <a:r>
              <a:rPr lang="de-DE" sz="3200" dirty="0" err="1" smtClean="0"/>
              <a:t>for</a:t>
            </a:r>
            <a:r>
              <a:rPr lang="de-DE" sz="3200" dirty="0" smtClean="0"/>
              <a:t> </a:t>
            </a:r>
            <a:r>
              <a:rPr lang="de-DE" sz="3200" dirty="0" err="1" smtClean="0"/>
              <a:t>your</a:t>
            </a:r>
            <a:r>
              <a:rPr lang="de-DE" sz="3200" dirty="0" smtClean="0"/>
              <a:t> </a:t>
            </a:r>
            <a:r>
              <a:rPr lang="de-DE" sz="3200" dirty="0" err="1" smtClean="0"/>
              <a:t>attention</a:t>
            </a:r>
            <a:r>
              <a:rPr lang="de-DE" sz="3200" dirty="0" smtClean="0"/>
              <a:t> !!</a:t>
            </a:r>
          </a:p>
        </p:txBody>
      </p:sp>
      <p:pic>
        <p:nvPicPr>
          <p:cNvPr id="4" name="Grafik 3" descr="questionsfry-panique-questions.jpg"/>
          <p:cNvPicPr>
            <a:picLocks noChangeAspect="1"/>
          </p:cNvPicPr>
          <p:nvPr/>
        </p:nvPicPr>
        <p:blipFill>
          <a:blip r:embed="rId4" cstate="print"/>
          <a:stretch>
            <a:fillRect/>
          </a:stretch>
        </p:blipFill>
        <p:spPr>
          <a:xfrm>
            <a:off x="2931160" y="3068960"/>
            <a:ext cx="3281680" cy="3058160"/>
          </a:xfrm>
          <a:prstGeom prst="rect">
            <a:avLst/>
          </a:prstGeom>
        </p:spPr>
      </p:pic>
    </p:spTree>
    <p:extLst>
      <p:ext uri="{BB962C8B-B14F-4D97-AF65-F5344CB8AC3E}">
        <p14:creationId xmlns:p14="http://schemas.microsoft.com/office/powerpoint/2010/main" val="3205898859"/>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7624" y="3861048"/>
            <a:ext cx="902268" cy="1554272"/>
          </a:xfrm>
        </p:spPr>
      </p:pic>
      <p:sp>
        <p:nvSpPr>
          <p:cNvPr id="4" name="Textfeld 3"/>
          <p:cNvSpPr txBox="1"/>
          <p:nvPr/>
        </p:nvSpPr>
        <p:spPr>
          <a:xfrm>
            <a:off x="2987824" y="3789040"/>
            <a:ext cx="4680520" cy="1554272"/>
          </a:xfrm>
          <a:prstGeom prst="rect">
            <a:avLst/>
          </a:prstGeom>
          <a:noFill/>
        </p:spPr>
        <p:txBody>
          <a:bodyPr wrap="square" rtlCol="0">
            <a:spAutoFit/>
          </a:bodyPr>
          <a:lstStyle/>
          <a:p>
            <a:pPr>
              <a:spcAft>
                <a:spcPts val="1200"/>
              </a:spcAft>
            </a:pPr>
            <a:r>
              <a:rPr lang="de-DE" sz="2000" b="1" dirty="0" smtClean="0"/>
              <a:t>Daniel Reinert</a:t>
            </a:r>
          </a:p>
          <a:p>
            <a:r>
              <a:rPr lang="de-DE" sz="2000" dirty="0" smtClean="0"/>
              <a:t>Met. Analyse und Modellierung</a:t>
            </a:r>
          </a:p>
          <a:p>
            <a:pPr>
              <a:spcAft>
                <a:spcPts val="600"/>
              </a:spcAft>
            </a:pPr>
            <a:r>
              <a:rPr lang="de-DE" sz="2000" dirty="0" smtClean="0"/>
              <a:t>Deutscher Wetterdienst</a:t>
            </a:r>
          </a:p>
          <a:p>
            <a:r>
              <a:rPr lang="de-DE" sz="2000" dirty="0" smtClean="0"/>
              <a:t>e-</a:t>
            </a:r>
            <a:r>
              <a:rPr lang="de-DE" sz="2000" dirty="0" err="1" smtClean="0"/>
              <a:t>mail</a:t>
            </a:r>
            <a:r>
              <a:rPr lang="de-DE" sz="2000" dirty="0" smtClean="0"/>
              <a:t>: Daniel.Reinert@dwd.de</a:t>
            </a:r>
            <a:endParaRPr lang="de-DE" sz="2000" dirty="0"/>
          </a:p>
        </p:txBody>
      </p:sp>
      <p:cxnSp>
        <p:nvCxnSpPr>
          <p:cNvPr id="6" name="Gerade Verbindung 5"/>
          <p:cNvCxnSpPr/>
          <p:nvPr/>
        </p:nvCxnSpPr>
        <p:spPr bwMode="auto">
          <a:xfrm>
            <a:off x="2771800" y="3861048"/>
            <a:ext cx="0" cy="155427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78835929"/>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9552" y="404664"/>
            <a:ext cx="5760640" cy="431800"/>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eaLnBrk="1" hangingPunct="1"/>
            <a:r>
              <a:rPr lang="de-DE" altLang="de-DE" sz="2500" kern="0" dirty="0" err="1" smtClean="0"/>
              <a:t>Shallow</a:t>
            </a:r>
            <a:r>
              <a:rPr lang="de-DE" altLang="de-DE" sz="2500" kern="0" dirty="0" smtClean="0"/>
              <a:t> </a:t>
            </a:r>
            <a:r>
              <a:rPr lang="de-DE" altLang="de-DE" sz="2500" kern="0" dirty="0" err="1" smtClean="0"/>
              <a:t>atmosphere</a:t>
            </a:r>
            <a:r>
              <a:rPr lang="de-DE" altLang="de-DE" sz="2500" kern="0" dirty="0" smtClean="0"/>
              <a:t> </a:t>
            </a:r>
            <a:r>
              <a:rPr lang="de-DE" altLang="de-DE" sz="2500" kern="0" dirty="0" err="1" smtClean="0"/>
              <a:t>approximation</a:t>
            </a:r>
            <a:endParaRPr lang="de-DE" altLang="de-DE" sz="2500" kern="0" dirty="0" smtClean="0"/>
          </a:p>
        </p:txBody>
      </p:sp>
      <p:sp>
        <p:nvSpPr>
          <p:cNvPr id="3" name="Inhaltsplatzhalter 1"/>
          <p:cNvSpPr txBox="1">
            <a:spLocks/>
          </p:cNvSpPr>
          <p:nvPr/>
        </p:nvSpPr>
        <p:spPr>
          <a:xfrm>
            <a:off x="395536" y="1092940"/>
            <a:ext cx="8280920" cy="5072364"/>
          </a:xfrm>
          <a:prstGeom prst="rect">
            <a:avLst/>
          </a:prstGeom>
        </p:spPr>
        <p:txBody>
          <a:bodyPr/>
          <a:lstStyle>
            <a:lvl1pPr marL="352425" indent="-352425"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2pPr>
            <a:lvl3pPr marL="1143000" indent="-22860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3pPr>
            <a:lvl4pPr marL="1600200" indent="-22860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4pPr>
            <a:lvl5pPr marL="2057400" indent="-228600" algn="l" rtl="0" eaLnBrk="0" fontAlgn="base" hangingPunct="0">
              <a:spcBef>
                <a:spcPct val="40000"/>
              </a:spcBef>
              <a:spcAft>
                <a:spcPct val="0"/>
              </a:spcAft>
              <a:buClr>
                <a:schemeClr val="tx2"/>
              </a:buClr>
              <a:buFont typeface="Wingdings" pitchFamily="2" charset="2"/>
              <a:buChar char="l"/>
              <a:defRPr lang="de-DE">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endParaRPr lang="en-US" sz="1600" kern="0" dirty="0" smtClean="0"/>
          </a:p>
          <a:p>
            <a:r>
              <a:rPr lang="en-US" sz="1600" kern="0" dirty="0" smtClean="0"/>
              <a:t>Approximate distance r=</a:t>
            </a:r>
            <a:r>
              <a:rPr lang="en-US" sz="1600" kern="0" dirty="0" err="1" smtClean="0"/>
              <a:t>a+z</a:t>
            </a:r>
            <a:r>
              <a:rPr lang="en-US" sz="1600" kern="0" dirty="0" smtClean="0"/>
              <a:t> to the center of the earth with the constant mean radius of the earth a.</a:t>
            </a:r>
          </a:p>
          <a:p>
            <a:endParaRPr lang="en-US" sz="400" kern="0" dirty="0" smtClean="0"/>
          </a:p>
          <a:p>
            <a:r>
              <a:rPr lang="en-US" sz="1600" kern="0" dirty="0" smtClean="0"/>
              <a:t>Replace r by a and ∂/∂r by </a:t>
            </a:r>
            <a:r>
              <a:rPr lang="en-US" sz="1600" kern="0" dirty="0"/>
              <a:t>∂/</a:t>
            </a:r>
            <a:r>
              <a:rPr lang="en-US" sz="1600" kern="0" dirty="0" smtClean="0"/>
              <a:t>∂z, where z is height above mean sea level.</a:t>
            </a:r>
          </a:p>
          <a:p>
            <a:endParaRPr lang="en-US" sz="400" b="1" kern="0" dirty="0" smtClean="0"/>
          </a:p>
          <a:p>
            <a:r>
              <a:rPr lang="en-US" sz="1600" kern="0" dirty="0" smtClean="0"/>
              <a:t>Omit all the metric terms not involving tan(</a:t>
            </a:r>
            <a:r>
              <a:rPr lang="el-GR" sz="1600" kern="0" dirty="0" smtClean="0"/>
              <a:t>φ</a:t>
            </a:r>
            <a:r>
              <a:rPr lang="de-DE" sz="1600" kern="0" dirty="0" smtClean="0"/>
              <a:t>)</a:t>
            </a:r>
          </a:p>
          <a:p>
            <a:r>
              <a:rPr lang="de-DE" sz="1600" kern="0" dirty="0" err="1" smtClean="0"/>
              <a:t>Omit</a:t>
            </a:r>
            <a:r>
              <a:rPr lang="de-DE" sz="1600" kern="0" dirty="0" smtClean="0"/>
              <a:t> </a:t>
            </a:r>
            <a:r>
              <a:rPr lang="de-DE" sz="1600" kern="0" dirty="0" err="1" smtClean="0"/>
              <a:t>those</a:t>
            </a:r>
            <a:r>
              <a:rPr lang="de-DE" sz="1600" kern="0" dirty="0" smtClean="0"/>
              <a:t> Coriolis </a:t>
            </a:r>
            <a:r>
              <a:rPr lang="de-DE" sz="1600" kern="0" dirty="0" err="1" smtClean="0"/>
              <a:t>terms</a:t>
            </a:r>
            <a:r>
              <a:rPr lang="de-DE" sz="1600" kern="0" dirty="0" smtClean="0"/>
              <a:t> </a:t>
            </a:r>
            <a:r>
              <a:rPr lang="de-DE" sz="1600" kern="0" dirty="0" err="1" smtClean="0"/>
              <a:t>that</a:t>
            </a:r>
            <a:r>
              <a:rPr lang="de-DE" sz="1600" kern="0" dirty="0" smtClean="0"/>
              <a:t> </a:t>
            </a:r>
            <a:r>
              <a:rPr lang="de-DE" sz="1600" kern="0" dirty="0" err="1" smtClean="0"/>
              <a:t>vary</a:t>
            </a:r>
            <a:r>
              <a:rPr lang="de-DE" sz="1600" kern="0" dirty="0" smtClean="0"/>
              <a:t> </a:t>
            </a:r>
            <a:r>
              <a:rPr lang="de-DE" sz="1600" kern="0" dirty="0" err="1" smtClean="0"/>
              <a:t>as</a:t>
            </a:r>
            <a:r>
              <a:rPr lang="de-DE" sz="1600" kern="0" dirty="0" smtClean="0"/>
              <a:t> </a:t>
            </a:r>
            <a:r>
              <a:rPr lang="de-DE" sz="1600" kern="0" dirty="0" err="1" smtClean="0"/>
              <a:t>the</a:t>
            </a:r>
            <a:r>
              <a:rPr lang="de-DE" sz="1600" kern="0" dirty="0" smtClean="0"/>
              <a:t> </a:t>
            </a:r>
            <a:r>
              <a:rPr lang="de-DE" sz="1600" kern="0" dirty="0" err="1" smtClean="0"/>
              <a:t>cosine</a:t>
            </a:r>
            <a:r>
              <a:rPr lang="de-DE" sz="1600" kern="0" dirty="0" smtClean="0"/>
              <a:t> </a:t>
            </a:r>
            <a:r>
              <a:rPr lang="de-DE" sz="1600" kern="0" dirty="0" err="1" smtClean="0"/>
              <a:t>of</a:t>
            </a:r>
            <a:r>
              <a:rPr lang="de-DE" sz="1600" kern="0" dirty="0" smtClean="0"/>
              <a:t> </a:t>
            </a:r>
            <a:r>
              <a:rPr lang="de-DE" sz="1600" kern="0" dirty="0" err="1" smtClean="0"/>
              <a:t>the</a:t>
            </a:r>
            <a:r>
              <a:rPr lang="de-DE" sz="1600" kern="0" dirty="0" smtClean="0"/>
              <a:t> </a:t>
            </a:r>
            <a:r>
              <a:rPr lang="de-DE" sz="1600" kern="0" dirty="0" err="1" smtClean="0"/>
              <a:t>latitude</a:t>
            </a:r>
            <a:r>
              <a:rPr lang="de-DE" sz="1600" kern="0" dirty="0" smtClean="0"/>
              <a:t> (i.e. </a:t>
            </a:r>
            <a:r>
              <a:rPr lang="de-DE" sz="1600" kern="0" dirty="0" err="1" smtClean="0"/>
              <a:t>those</a:t>
            </a:r>
            <a:r>
              <a:rPr lang="de-DE" sz="1600" kern="0" dirty="0" smtClean="0"/>
              <a:t> </a:t>
            </a:r>
            <a:r>
              <a:rPr lang="de-DE" sz="1600" kern="0" dirty="0" err="1" smtClean="0"/>
              <a:t>involving</a:t>
            </a:r>
            <a:r>
              <a:rPr lang="de-DE" sz="1600" kern="0" dirty="0" smtClean="0"/>
              <a:t> horizontal </a:t>
            </a:r>
            <a:r>
              <a:rPr lang="de-DE" sz="1600" kern="0" dirty="0" err="1" smtClean="0"/>
              <a:t>components</a:t>
            </a:r>
            <a:r>
              <a:rPr lang="de-DE" sz="1600" kern="0" dirty="0" smtClean="0"/>
              <a:t> </a:t>
            </a:r>
            <a:r>
              <a:rPr lang="de-DE" sz="1600" kern="0" dirty="0" err="1" smtClean="0"/>
              <a:t>of</a:t>
            </a:r>
            <a:r>
              <a:rPr lang="de-DE" sz="1600" kern="0" dirty="0" smtClean="0"/>
              <a:t> </a:t>
            </a:r>
            <a:r>
              <a:rPr lang="el-GR" sz="1600" kern="0" dirty="0" smtClean="0"/>
              <a:t>Ω</a:t>
            </a:r>
            <a:r>
              <a:rPr lang="de-DE" sz="1600" kern="0" dirty="0" smtClean="0"/>
              <a:t>)</a:t>
            </a:r>
          </a:p>
          <a:p>
            <a:r>
              <a:rPr lang="de-DE" sz="1600" kern="0" dirty="0" err="1" smtClean="0"/>
              <a:t>Neglect</a:t>
            </a:r>
            <a:r>
              <a:rPr lang="de-DE" sz="1600" kern="0" dirty="0" smtClean="0"/>
              <a:t> all </a:t>
            </a:r>
            <a:r>
              <a:rPr lang="de-DE" sz="1600" kern="0" dirty="0" err="1" smtClean="0"/>
              <a:t>variations</a:t>
            </a:r>
            <a:r>
              <a:rPr lang="de-DE" sz="1600" kern="0" dirty="0" smtClean="0"/>
              <a:t> </a:t>
            </a:r>
            <a:r>
              <a:rPr lang="de-DE" sz="1600" kern="0" dirty="0" err="1" smtClean="0"/>
              <a:t>of</a:t>
            </a:r>
            <a:r>
              <a:rPr lang="de-DE" sz="1600" kern="0" dirty="0" smtClean="0"/>
              <a:t> </a:t>
            </a:r>
            <a:r>
              <a:rPr lang="de-DE" sz="1600" kern="0" dirty="0" err="1" smtClean="0"/>
              <a:t>the</a:t>
            </a:r>
            <a:r>
              <a:rPr lang="de-DE" sz="1600" kern="0" dirty="0" smtClean="0"/>
              <a:t> </a:t>
            </a:r>
            <a:r>
              <a:rPr lang="de-DE" sz="1600" kern="0" dirty="0" err="1" smtClean="0"/>
              <a:t>gravity</a:t>
            </a:r>
            <a:r>
              <a:rPr lang="de-DE" sz="1600" kern="0" dirty="0" smtClean="0"/>
              <a:t> g</a:t>
            </a:r>
          </a:p>
          <a:p>
            <a:endParaRPr lang="de-DE" sz="1600" kern="0" dirty="0"/>
          </a:p>
          <a:p>
            <a:endParaRPr lang="de-DE" sz="1600" kern="0" dirty="0" smtClean="0"/>
          </a:p>
          <a:p>
            <a:r>
              <a:rPr lang="de-DE" sz="1600" kern="0" dirty="0" smtClean="0"/>
              <a:t>All </a:t>
            </a:r>
            <a:r>
              <a:rPr lang="de-DE" sz="1600" kern="0" dirty="0" err="1" smtClean="0"/>
              <a:t>is</a:t>
            </a:r>
            <a:r>
              <a:rPr lang="de-DE" sz="1600" kern="0" dirty="0" smtClean="0"/>
              <a:t> </a:t>
            </a:r>
            <a:r>
              <a:rPr lang="de-DE" sz="1600" kern="0" dirty="0" err="1" smtClean="0"/>
              <a:t>necessary</a:t>
            </a:r>
            <a:r>
              <a:rPr lang="de-DE" sz="1600" kern="0" dirty="0" smtClean="0"/>
              <a:t> </a:t>
            </a:r>
            <a:r>
              <a:rPr lang="de-DE" sz="1600" kern="0" dirty="0" err="1" smtClean="0"/>
              <a:t>to</a:t>
            </a:r>
            <a:r>
              <a:rPr lang="de-DE" sz="1600" kern="0" dirty="0" smtClean="0"/>
              <a:t> </a:t>
            </a:r>
            <a:r>
              <a:rPr lang="de-DE" sz="1600" kern="0" dirty="0" err="1" smtClean="0"/>
              <a:t>guarantee</a:t>
            </a:r>
            <a:r>
              <a:rPr lang="de-DE" sz="1600" kern="0" dirty="0" smtClean="0"/>
              <a:t> </a:t>
            </a:r>
            <a:r>
              <a:rPr lang="de-DE" sz="1600" b="1" kern="0" dirty="0" err="1" smtClean="0"/>
              <a:t>energy</a:t>
            </a:r>
            <a:r>
              <a:rPr lang="de-DE" sz="1600" kern="0" dirty="0" smtClean="0"/>
              <a:t> </a:t>
            </a:r>
            <a:r>
              <a:rPr lang="de-DE" sz="1600" kern="0" dirty="0" err="1" smtClean="0"/>
              <a:t>and</a:t>
            </a:r>
            <a:r>
              <a:rPr lang="de-DE" sz="1600" kern="0" dirty="0" smtClean="0"/>
              <a:t> </a:t>
            </a:r>
            <a:r>
              <a:rPr lang="de-DE" sz="1600" b="1" kern="0" dirty="0" smtClean="0"/>
              <a:t>absolute </a:t>
            </a:r>
            <a:r>
              <a:rPr lang="de-DE" sz="1600" b="1" kern="0" dirty="0" err="1" smtClean="0"/>
              <a:t>momentum</a:t>
            </a:r>
            <a:r>
              <a:rPr lang="de-DE" sz="1600" b="1" kern="0" dirty="0" smtClean="0"/>
              <a:t> </a:t>
            </a:r>
            <a:r>
              <a:rPr lang="de-DE" sz="1600" b="1" kern="0" dirty="0" err="1" smtClean="0"/>
              <a:t>conservation</a:t>
            </a:r>
            <a:r>
              <a:rPr lang="de-DE" sz="1600" b="1" kern="0" dirty="0" smtClean="0"/>
              <a:t> </a:t>
            </a:r>
            <a:r>
              <a:rPr lang="de-DE" sz="1600" kern="0" dirty="0" smtClean="0"/>
              <a:t>on a </a:t>
            </a:r>
            <a:r>
              <a:rPr lang="de-DE" sz="1600" kern="0" dirty="0" err="1" smtClean="0"/>
              <a:t>shallow</a:t>
            </a:r>
            <a:r>
              <a:rPr lang="de-DE" sz="1600" kern="0" dirty="0" smtClean="0"/>
              <a:t> </a:t>
            </a:r>
            <a:r>
              <a:rPr lang="de-DE" sz="1600" kern="0" dirty="0" err="1" smtClean="0"/>
              <a:t>earth</a:t>
            </a:r>
            <a:r>
              <a:rPr lang="de-DE" sz="1600" kern="0" dirty="0" smtClean="0"/>
              <a:t>.</a:t>
            </a:r>
          </a:p>
        </p:txBody>
      </p:sp>
    </p:spTree>
    <p:extLst>
      <p:ext uri="{BB962C8B-B14F-4D97-AF65-F5344CB8AC3E}">
        <p14:creationId xmlns:p14="http://schemas.microsoft.com/office/powerpoint/2010/main" val="3939118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1476375" y="1341438"/>
            <a:ext cx="5975350" cy="4510087"/>
          </a:xfrm>
          <a:prstGeom prst="rect">
            <a:avLst/>
          </a:prstGeom>
          <a:solidFill>
            <a:schemeClr val="tx2">
              <a:lumMod val="40000"/>
              <a:lumOff val="60000"/>
            </a:schemeClr>
          </a:solidFill>
          <a:ln w="12700">
            <a:solidFill>
              <a:schemeClr val="bg2"/>
            </a:solidFill>
            <a:miter lim="800000"/>
            <a:headEnd/>
            <a:tailEnd/>
          </a:ln>
          <a:effectLst/>
        </p:spPr>
        <p:txBody>
          <a:bodyPr wrap="none" anchor="ctr"/>
          <a:lstStyle/>
          <a:p>
            <a:pPr algn="ctr">
              <a:defRPr/>
            </a:pPr>
            <a:endParaRPr lang="de-DE" sz="2000" b="1">
              <a:solidFill>
                <a:srgbClr val="D2E1F5"/>
              </a:solidFill>
              <a:latin typeface="Book Antiqua" pitchFamily="18" charset="0"/>
              <a:cs typeface="Arial" pitchFamily="34" charset="0"/>
            </a:endParaRPr>
          </a:p>
        </p:txBody>
      </p:sp>
      <p:sp>
        <p:nvSpPr>
          <p:cNvPr id="43011" name="Rectangle 4"/>
          <p:cNvSpPr>
            <a:spLocks noGrp="1" noChangeArrowheads="1"/>
          </p:cNvSpPr>
          <p:nvPr>
            <p:ph type="body" idx="4294967295"/>
          </p:nvPr>
        </p:nvSpPr>
        <p:spPr>
          <a:xfrm>
            <a:off x="1371600" y="1965325"/>
            <a:ext cx="7772400" cy="2971800"/>
          </a:xfrm>
        </p:spPr>
        <p:txBody>
          <a:bodyPr lIns="90488" tIns="44450" rIns="90488" bIns="44450"/>
          <a:lstStyle/>
          <a:p>
            <a:pPr eaLnBrk="1" hangingPunct="1"/>
            <a:endParaRPr lang="de-DE" altLang="en-US" sz="1600" smtClean="0">
              <a:latin typeface="CG Times (W1)"/>
            </a:endParaRPr>
          </a:p>
          <a:p>
            <a:pPr eaLnBrk="1" hangingPunct="1"/>
            <a:endParaRPr lang="de-DE" altLang="en-US" sz="1600" smtClean="0">
              <a:latin typeface="CG Times (W1)"/>
            </a:endParaRPr>
          </a:p>
        </p:txBody>
      </p:sp>
      <p:sp>
        <p:nvSpPr>
          <p:cNvPr id="52240" name="Rectangle 36"/>
          <p:cNvSpPr>
            <a:spLocks noGrp="1" noChangeArrowheads="1"/>
          </p:cNvSpPr>
          <p:nvPr>
            <p:ph type="title" idx="4294967295"/>
          </p:nvPr>
        </p:nvSpPr>
        <p:spPr>
          <a:xfrm>
            <a:off x="196378" y="333375"/>
            <a:ext cx="6319838" cy="431800"/>
          </a:xfrm>
        </p:spPr>
        <p:txBody>
          <a:bodyPr>
            <a:normAutofit/>
          </a:bodyPr>
          <a:lstStyle/>
          <a:p>
            <a:pPr eaLnBrk="1" hangingPunct="1">
              <a:defRPr/>
            </a:pPr>
            <a:r>
              <a:rPr lang="de-DE" dirty="0" err="1" smtClean="0">
                <a:cs typeface="Arial" pitchFamily="34" charset="0"/>
              </a:rPr>
              <a:t>Weather</a:t>
            </a:r>
            <a:r>
              <a:rPr lang="de-DE" dirty="0" smtClean="0">
                <a:cs typeface="Arial" pitchFamily="34" charset="0"/>
              </a:rPr>
              <a:t> </a:t>
            </a:r>
            <a:r>
              <a:rPr lang="de-DE" dirty="0" err="1" smtClean="0">
                <a:cs typeface="Arial" pitchFamily="34" charset="0"/>
              </a:rPr>
              <a:t>Forecasting</a:t>
            </a:r>
            <a:r>
              <a:rPr lang="de-DE" dirty="0" smtClean="0">
                <a:cs typeface="Arial" pitchFamily="34" charset="0"/>
              </a:rPr>
              <a:t> </a:t>
            </a:r>
            <a:r>
              <a:rPr lang="de-DE" dirty="0" err="1" smtClean="0">
                <a:cs typeface="Arial" pitchFamily="34" charset="0"/>
              </a:rPr>
              <a:t>Process</a:t>
            </a:r>
            <a:r>
              <a:rPr lang="de-DE" dirty="0" smtClean="0">
                <a:cs typeface="Arial" pitchFamily="34" charset="0"/>
              </a:rPr>
              <a:t> Chain</a:t>
            </a:r>
          </a:p>
        </p:txBody>
      </p:sp>
      <p:sp>
        <p:nvSpPr>
          <p:cNvPr id="52228" name="Rectangle 5"/>
          <p:cNvSpPr>
            <a:spLocks noChangeArrowheads="1"/>
          </p:cNvSpPr>
          <p:nvPr/>
        </p:nvSpPr>
        <p:spPr bwMode="auto">
          <a:xfrm>
            <a:off x="107950" y="1339850"/>
            <a:ext cx="1296988" cy="4537075"/>
          </a:xfrm>
          <a:prstGeom prst="rect">
            <a:avLst/>
          </a:prstGeom>
          <a:solidFill>
            <a:schemeClr val="tx2">
              <a:lumMod val="40000"/>
              <a:lumOff val="60000"/>
            </a:schemeClr>
          </a:solidFill>
          <a:ln w="12700">
            <a:solidFill>
              <a:schemeClr val="bg2"/>
            </a:solidFill>
            <a:miter lim="800000"/>
            <a:headEnd/>
            <a:tailEnd/>
          </a:ln>
          <a:effectLst/>
        </p:spPr>
        <p:txBody>
          <a:bodyPr wrap="none"/>
          <a:lstStyle/>
          <a:p>
            <a:pPr algn="ctr">
              <a:defRPr/>
            </a:pPr>
            <a:endParaRPr lang="de-DE" sz="1400">
              <a:solidFill>
                <a:srgbClr val="000000"/>
              </a:solidFill>
              <a:latin typeface="Arial"/>
              <a:cs typeface="Arial" pitchFamily="34" charset="0"/>
            </a:endParaRPr>
          </a:p>
          <a:p>
            <a:pPr algn="ctr">
              <a:defRPr/>
            </a:pPr>
            <a:endParaRPr lang="de-DE" sz="1400">
              <a:solidFill>
                <a:srgbClr val="000000"/>
              </a:solidFill>
              <a:latin typeface="Arial"/>
              <a:cs typeface="Arial" pitchFamily="34" charset="0"/>
            </a:endParaRPr>
          </a:p>
          <a:p>
            <a:pPr algn="ctr">
              <a:defRPr/>
            </a:pPr>
            <a:endParaRPr lang="de-DE" sz="1400">
              <a:solidFill>
                <a:srgbClr val="000000"/>
              </a:solidFill>
              <a:latin typeface="Arial"/>
              <a:cs typeface="Arial" pitchFamily="34" charset="0"/>
            </a:endParaRPr>
          </a:p>
          <a:p>
            <a:pPr algn="ctr">
              <a:defRPr/>
            </a:pPr>
            <a:endParaRPr lang="de-DE" sz="1400">
              <a:solidFill>
                <a:srgbClr val="000000"/>
              </a:solidFill>
              <a:latin typeface="Arial"/>
              <a:cs typeface="Arial" pitchFamily="34" charset="0"/>
            </a:endParaRPr>
          </a:p>
          <a:p>
            <a:pPr algn="ctr">
              <a:defRPr/>
            </a:pPr>
            <a:endParaRPr lang="de-DE" sz="1400">
              <a:solidFill>
                <a:srgbClr val="000000"/>
              </a:solidFill>
              <a:latin typeface="Arial"/>
              <a:cs typeface="Arial" pitchFamily="34" charset="0"/>
            </a:endParaRPr>
          </a:p>
          <a:p>
            <a:pPr algn="ctr">
              <a:defRPr/>
            </a:pPr>
            <a:endParaRPr lang="de-DE" sz="1400">
              <a:solidFill>
                <a:srgbClr val="000000"/>
              </a:solidFill>
              <a:latin typeface="Arial"/>
              <a:cs typeface="Arial" pitchFamily="34" charset="0"/>
            </a:endParaRPr>
          </a:p>
          <a:p>
            <a:pPr algn="ctr">
              <a:defRPr/>
            </a:pPr>
            <a:endParaRPr lang="de-DE" sz="1400">
              <a:solidFill>
                <a:srgbClr val="000000"/>
              </a:solidFill>
              <a:latin typeface="Arial"/>
              <a:cs typeface="Arial" pitchFamily="34" charset="0"/>
            </a:endParaRPr>
          </a:p>
          <a:p>
            <a:pPr algn="ctr">
              <a:defRPr/>
            </a:pPr>
            <a:endParaRPr lang="de-DE" sz="1400">
              <a:solidFill>
                <a:srgbClr val="000000"/>
              </a:solidFill>
              <a:latin typeface="Arial"/>
              <a:cs typeface="Arial" pitchFamily="34" charset="0"/>
            </a:endParaRPr>
          </a:p>
          <a:p>
            <a:pPr algn="ctr">
              <a:defRPr/>
            </a:pPr>
            <a:r>
              <a:rPr lang="de-DE">
                <a:solidFill>
                  <a:srgbClr val="000000"/>
                </a:solidFill>
                <a:latin typeface="Arial"/>
                <a:cs typeface="Arial" pitchFamily="34" charset="0"/>
              </a:rPr>
              <a:t> </a:t>
            </a:r>
            <a:endParaRPr lang="de-DE">
              <a:solidFill>
                <a:srgbClr val="000000"/>
              </a:solidFill>
              <a:latin typeface="Book Antiqua" pitchFamily="18" charset="0"/>
              <a:cs typeface="Arial" pitchFamily="34" charset="0"/>
            </a:endParaRPr>
          </a:p>
        </p:txBody>
      </p:sp>
      <p:sp>
        <p:nvSpPr>
          <p:cNvPr id="5126" name="Rectangle 6"/>
          <p:cNvSpPr>
            <a:spLocks noChangeArrowheads="1"/>
          </p:cNvSpPr>
          <p:nvPr/>
        </p:nvSpPr>
        <p:spPr bwMode="auto">
          <a:xfrm>
            <a:off x="1571625" y="2403475"/>
            <a:ext cx="1344613" cy="3257550"/>
          </a:xfrm>
          <a:prstGeom prst="rect">
            <a:avLst/>
          </a:prstGeom>
          <a:solidFill>
            <a:schemeClr val="tx2">
              <a:lumMod val="20000"/>
              <a:lumOff val="80000"/>
            </a:schemeClr>
          </a:solidFill>
          <a:ln w="57150">
            <a:noFill/>
            <a:miter lim="800000"/>
            <a:headEnd/>
            <a:tailEnd/>
          </a:ln>
        </p:spPr>
        <p:txBody>
          <a:bodyPr wrap="none"/>
          <a:lstStyle/>
          <a:p>
            <a:pPr algn="ctr">
              <a:defRPr/>
            </a:pPr>
            <a:r>
              <a:rPr lang="de-DE" sz="1100" b="1" dirty="0" err="1">
                <a:solidFill>
                  <a:srgbClr val="000000"/>
                </a:solidFill>
                <a:latin typeface="Arial"/>
                <a:cs typeface="Arial" charset="0"/>
              </a:rPr>
              <a:t>Numerical</a:t>
            </a:r>
            <a:r>
              <a:rPr lang="de-DE" sz="1100" b="1" dirty="0">
                <a:solidFill>
                  <a:srgbClr val="000000"/>
                </a:solidFill>
                <a:latin typeface="Arial"/>
                <a:cs typeface="Arial" charset="0"/>
              </a:rPr>
              <a:t> </a:t>
            </a:r>
            <a:r>
              <a:rPr lang="de-DE" sz="1100" b="1" dirty="0" err="1">
                <a:solidFill>
                  <a:srgbClr val="000000"/>
                </a:solidFill>
                <a:latin typeface="Arial"/>
                <a:cs typeface="Arial" charset="0"/>
              </a:rPr>
              <a:t>Weather</a:t>
            </a:r>
            <a:endParaRPr lang="de-DE" sz="1100" b="1" dirty="0">
              <a:solidFill>
                <a:srgbClr val="000000"/>
              </a:solidFill>
              <a:latin typeface="Arial"/>
              <a:cs typeface="Arial" charset="0"/>
            </a:endParaRPr>
          </a:p>
          <a:p>
            <a:pPr algn="ctr">
              <a:defRPr/>
            </a:pPr>
            <a:r>
              <a:rPr lang="de-DE" sz="1100" b="1" dirty="0" err="1">
                <a:solidFill>
                  <a:srgbClr val="000000"/>
                </a:solidFill>
                <a:latin typeface="Arial"/>
                <a:cs typeface="Arial" charset="0"/>
              </a:rPr>
              <a:t>Prediction</a:t>
            </a:r>
            <a:endParaRPr lang="de-DE" sz="1100" b="1" dirty="0">
              <a:solidFill>
                <a:srgbClr val="000000"/>
              </a:solidFill>
              <a:latin typeface="Arial"/>
              <a:cs typeface="Arial" charset="0"/>
            </a:endParaRPr>
          </a:p>
          <a:p>
            <a:pPr algn="ctr">
              <a:defRPr/>
            </a:pPr>
            <a:r>
              <a:rPr lang="de-DE" sz="1200" b="1" dirty="0">
                <a:solidFill>
                  <a:srgbClr val="000000"/>
                </a:solidFill>
                <a:latin typeface="Arial"/>
                <a:cs typeface="Arial" charset="0"/>
              </a:rPr>
              <a:t>(2h – 7 </a:t>
            </a:r>
            <a:r>
              <a:rPr lang="de-DE" sz="1200" b="1" dirty="0" err="1">
                <a:solidFill>
                  <a:srgbClr val="000000"/>
                </a:solidFill>
                <a:latin typeface="Arial"/>
                <a:cs typeface="Arial" charset="0"/>
              </a:rPr>
              <a:t>days</a:t>
            </a:r>
            <a:r>
              <a:rPr lang="de-DE" sz="1200" b="1" dirty="0">
                <a:solidFill>
                  <a:srgbClr val="000000"/>
                </a:solidFill>
                <a:latin typeface="Arial"/>
                <a:cs typeface="Arial" charset="0"/>
              </a:rPr>
              <a:t>)</a:t>
            </a:r>
          </a:p>
          <a:p>
            <a:pPr algn="ctr">
              <a:defRPr/>
            </a:pPr>
            <a:r>
              <a:rPr lang="de-DE" sz="1200" dirty="0">
                <a:solidFill>
                  <a:srgbClr val="000000"/>
                </a:solidFill>
                <a:latin typeface="Arial"/>
                <a:cs typeface="Arial" charset="0"/>
              </a:rPr>
              <a:t>Data </a:t>
            </a:r>
            <a:r>
              <a:rPr lang="de-DE" sz="1200" dirty="0" err="1">
                <a:solidFill>
                  <a:srgbClr val="000000"/>
                </a:solidFill>
                <a:latin typeface="Arial"/>
                <a:cs typeface="Arial" charset="0"/>
              </a:rPr>
              <a:t>assimilation</a:t>
            </a:r>
            <a:r>
              <a:rPr lang="de-DE" sz="1200" dirty="0">
                <a:solidFill>
                  <a:srgbClr val="000000"/>
                </a:solidFill>
                <a:latin typeface="Arial"/>
                <a:cs typeface="Arial" charset="0"/>
              </a:rPr>
              <a:t>,</a:t>
            </a:r>
          </a:p>
          <a:p>
            <a:pPr algn="ctr">
              <a:defRPr/>
            </a:pPr>
            <a:r>
              <a:rPr lang="de-DE" sz="1200" dirty="0">
                <a:solidFill>
                  <a:srgbClr val="000000"/>
                </a:solidFill>
                <a:latin typeface="Arial"/>
                <a:cs typeface="Arial" charset="0"/>
              </a:rPr>
              <a:t>Dynamics, </a:t>
            </a:r>
            <a:r>
              <a:rPr lang="de-DE" sz="1200" dirty="0" err="1">
                <a:solidFill>
                  <a:srgbClr val="000000"/>
                </a:solidFill>
                <a:latin typeface="Arial"/>
                <a:cs typeface="Arial" charset="0"/>
              </a:rPr>
              <a:t>Physics</a:t>
            </a:r>
            <a:r>
              <a:rPr lang="de-DE" sz="1200" dirty="0">
                <a:solidFill>
                  <a:srgbClr val="000000"/>
                </a:solidFill>
                <a:latin typeface="Arial"/>
                <a:cs typeface="Arial" charset="0"/>
              </a:rPr>
              <a:t>,</a:t>
            </a:r>
          </a:p>
          <a:p>
            <a:pPr algn="ctr">
              <a:defRPr/>
            </a:pPr>
            <a:r>
              <a:rPr lang="de-DE" sz="1200" dirty="0">
                <a:solidFill>
                  <a:srgbClr val="000000"/>
                </a:solidFill>
                <a:latin typeface="Arial"/>
                <a:cs typeface="Arial" charset="0"/>
              </a:rPr>
              <a:t>Ensemble-System</a:t>
            </a:r>
          </a:p>
          <a:p>
            <a:pPr algn="ctr">
              <a:defRPr/>
            </a:pPr>
            <a:endParaRPr lang="de-DE" sz="1400" dirty="0">
              <a:solidFill>
                <a:srgbClr val="000000"/>
              </a:solidFill>
              <a:latin typeface="Arial"/>
              <a:cs typeface="Arial" charset="0"/>
            </a:endParaRPr>
          </a:p>
          <a:p>
            <a:pPr algn="ctr">
              <a:defRPr/>
            </a:pPr>
            <a:endParaRPr lang="de-DE" sz="1400" dirty="0">
              <a:solidFill>
                <a:srgbClr val="000000"/>
              </a:solidFill>
              <a:latin typeface="Arial"/>
              <a:cs typeface="Arial" charset="0"/>
            </a:endParaRPr>
          </a:p>
          <a:p>
            <a:pPr algn="ctr">
              <a:defRPr/>
            </a:pPr>
            <a:endParaRPr lang="de-DE" sz="1200" dirty="0">
              <a:solidFill>
                <a:srgbClr val="000000"/>
              </a:solidFill>
              <a:latin typeface="Arial"/>
              <a:cs typeface="Arial" charset="0"/>
            </a:endParaRPr>
          </a:p>
          <a:p>
            <a:pPr algn="ctr">
              <a:defRPr/>
            </a:pPr>
            <a:endParaRPr lang="de-DE" sz="1200" dirty="0">
              <a:solidFill>
                <a:srgbClr val="000000"/>
              </a:solidFill>
              <a:latin typeface="Arial"/>
              <a:cs typeface="Arial" charset="0"/>
            </a:endParaRPr>
          </a:p>
          <a:p>
            <a:pPr algn="ctr">
              <a:defRPr/>
            </a:pPr>
            <a:endParaRPr lang="de-DE" sz="1200" dirty="0">
              <a:solidFill>
                <a:srgbClr val="000000"/>
              </a:solidFill>
              <a:latin typeface="Arial"/>
              <a:cs typeface="Arial" charset="0"/>
            </a:endParaRPr>
          </a:p>
          <a:p>
            <a:pPr algn="ctr">
              <a:defRPr/>
            </a:pPr>
            <a:endParaRPr lang="de-DE" sz="1200" dirty="0">
              <a:solidFill>
                <a:srgbClr val="000000"/>
              </a:solidFill>
              <a:latin typeface="Arial"/>
              <a:cs typeface="Arial" charset="0"/>
            </a:endParaRPr>
          </a:p>
          <a:p>
            <a:pPr algn="ctr">
              <a:defRPr/>
            </a:pPr>
            <a:endParaRPr lang="de-DE" sz="1200" dirty="0">
              <a:solidFill>
                <a:srgbClr val="000000"/>
              </a:solidFill>
              <a:latin typeface="Arial"/>
              <a:cs typeface="Arial" charset="0"/>
            </a:endParaRPr>
          </a:p>
          <a:p>
            <a:pPr algn="ctr">
              <a:defRPr/>
            </a:pPr>
            <a:r>
              <a:rPr lang="de-DE" sz="1200" dirty="0">
                <a:solidFill>
                  <a:srgbClr val="000000"/>
                </a:solidFill>
                <a:latin typeface="Arial"/>
                <a:cs typeface="Arial" charset="0"/>
              </a:rPr>
              <a:t>ICON,</a:t>
            </a:r>
          </a:p>
          <a:p>
            <a:pPr algn="ctr">
              <a:defRPr/>
            </a:pPr>
            <a:r>
              <a:rPr lang="de-DE" sz="1200" dirty="0">
                <a:solidFill>
                  <a:srgbClr val="000000"/>
                </a:solidFill>
                <a:latin typeface="Arial"/>
                <a:cs typeface="Arial" charset="0"/>
              </a:rPr>
              <a:t>ICON-EPS</a:t>
            </a:r>
          </a:p>
          <a:p>
            <a:pPr algn="ctr">
              <a:defRPr/>
            </a:pPr>
            <a:r>
              <a:rPr lang="de-DE" sz="1200" dirty="0" smtClean="0">
                <a:solidFill>
                  <a:srgbClr val="000000"/>
                </a:solidFill>
                <a:latin typeface="Arial"/>
                <a:cs typeface="Arial" charset="0"/>
              </a:rPr>
              <a:t>COSMO-D2,</a:t>
            </a:r>
            <a:endParaRPr lang="de-DE" sz="1200" dirty="0">
              <a:solidFill>
                <a:srgbClr val="000000"/>
              </a:solidFill>
              <a:latin typeface="Arial"/>
              <a:cs typeface="Arial" charset="0"/>
            </a:endParaRPr>
          </a:p>
          <a:p>
            <a:pPr algn="ctr">
              <a:defRPr/>
            </a:pPr>
            <a:r>
              <a:rPr lang="de-DE" sz="1200" dirty="0" smtClean="0">
                <a:solidFill>
                  <a:srgbClr val="000000"/>
                </a:solidFill>
                <a:latin typeface="Arial"/>
                <a:cs typeface="Arial" charset="0"/>
              </a:rPr>
              <a:t>COSMO-D2-EPS </a:t>
            </a:r>
            <a:endParaRPr lang="de-DE" sz="1200" dirty="0">
              <a:solidFill>
                <a:srgbClr val="000000"/>
              </a:solidFill>
              <a:latin typeface="Arial"/>
              <a:cs typeface="Arial" charset="0"/>
            </a:endParaRPr>
          </a:p>
          <a:p>
            <a:pPr algn="ctr">
              <a:defRPr/>
            </a:pPr>
            <a:endParaRPr lang="de-DE" sz="1200" dirty="0">
              <a:solidFill>
                <a:srgbClr val="000000"/>
              </a:solidFill>
              <a:latin typeface="Arial"/>
              <a:cs typeface="Arial" charset="0"/>
            </a:endParaRPr>
          </a:p>
          <a:p>
            <a:pPr algn="ctr">
              <a:defRPr/>
            </a:pPr>
            <a:endParaRPr lang="de-DE" sz="1600" b="1" dirty="0">
              <a:solidFill>
                <a:srgbClr val="000000"/>
              </a:solidFill>
              <a:latin typeface="Arial"/>
              <a:cs typeface="Arial" charset="0"/>
            </a:endParaRPr>
          </a:p>
          <a:p>
            <a:pPr algn="ctr">
              <a:defRPr/>
            </a:pPr>
            <a:endParaRPr lang="de-DE" sz="1600" b="1" dirty="0">
              <a:solidFill>
                <a:srgbClr val="000000"/>
              </a:solidFill>
              <a:latin typeface="Book Antiqua" pitchFamily="18" charset="0"/>
              <a:cs typeface="Arial" charset="0"/>
            </a:endParaRPr>
          </a:p>
          <a:p>
            <a:pPr algn="ctr">
              <a:defRPr/>
            </a:pPr>
            <a:endParaRPr lang="de-DE" sz="2000" b="1" dirty="0">
              <a:solidFill>
                <a:srgbClr val="D2E1F5"/>
              </a:solidFill>
              <a:latin typeface="Book Antiqua" pitchFamily="18" charset="0"/>
              <a:cs typeface="Arial" charset="0"/>
            </a:endParaRPr>
          </a:p>
        </p:txBody>
      </p:sp>
      <p:sp>
        <p:nvSpPr>
          <p:cNvPr id="180230" name="Rectangle 8"/>
          <p:cNvSpPr>
            <a:spLocks noChangeArrowheads="1"/>
          </p:cNvSpPr>
          <p:nvPr/>
        </p:nvSpPr>
        <p:spPr bwMode="auto">
          <a:xfrm>
            <a:off x="4572000" y="2176463"/>
            <a:ext cx="1336675" cy="3052762"/>
          </a:xfrm>
          <a:prstGeom prst="rect">
            <a:avLst/>
          </a:prstGeom>
          <a:solidFill>
            <a:schemeClr val="tx2">
              <a:lumMod val="20000"/>
              <a:lumOff val="80000"/>
            </a:schemeClr>
          </a:solidFill>
          <a:ln w="3175">
            <a:solidFill>
              <a:srgbClr val="7F7F7F"/>
            </a:solidFill>
            <a:miter lim="800000"/>
            <a:headEnd/>
            <a:tailEnd/>
          </a:ln>
        </p:spPr>
        <p:txBody>
          <a:bodyPr wrap="none"/>
          <a:lstStyle/>
          <a:p>
            <a:pPr algn="ctr">
              <a:defRPr/>
            </a:pPr>
            <a:r>
              <a:rPr lang="de-DE" sz="1200" b="1" dirty="0" err="1">
                <a:solidFill>
                  <a:srgbClr val="000000"/>
                </a:solidFill>
                <a:latin typeface="Arial"/>
                <a:cs typeface="Arial" pitchFamily="34" charset="0"/>
              </a:rPr>
              <a:t>Forecaster‘s</a:t>
            </a:r>
            <a:r>
              <a:rPr lang="de-DE" sz="1200" b="1" dirty="0">
                <a:solidFill>
                  <a:srgbClr val="000000"/>
                </a:solidFill>
                <a:latin typeface="Arial"/>
                <a:cs typeface="Arial" pitchFamily="34" charset="0"/>
              </a:rPr>
              <a:t> </a:t>
            </a:r>
          </a:p>
          <a:p>
            <a:pPr algn="ctr">
              <a:defRPr/>
            </a:pPr>
            <a:r>
              <a:rPr lang="de-DE" sz="1200" b="1" dirty="0" err="1">
                <a:solidFill>
                  <a:srgbClr val="000000"/>
                </a:solidFill>
                <a:latin typeface="Arial"/>
                <a:cs typeface="Arial" pitchFamily="34" charset="0"/>
              </a:rPr>
              <a:t>workbench</a:t>
            </a:r>
            <a:r>
              <a:rPr lang="de-DE" sz="1200" b="1" dirty="0">
                <a:solidFill>
                  <a:srgbClr val="000000"/>
                </a:solidFill>
                <a:latin typeface="Arial"/>
                <a:cs typeface="Arial" pitchFamily="34" charset="0"/>
              </a:rPr>
              <a:t> </a:t>
            </a:r>
          </a:p>
          <a:p>
            <a:pPr algn="ctr">
              <a:defRPr/>
            </a:pPr>
            <a:r>
              <a:rPr lang="de-DE" sz="1200" b="1" dirty="0">
                <a:solidFill>
                  <a:srgbClr val="000000"/>
                </a:solidFill>
                <a:latin typeface="Arial"/>
                <a:cs typeface="Arial" pitchFamily="34" charset="0"/>
              </a:rPr>
              <a:t>+</a:t>
            </a:r>
          </a:p>
          <a:p>
            <a:pPr algn="ctr">
              <a:defRPr/>
            </a:pPr>
            <a:r>
              <a:rPr lang="de-DE" sz="1200" b="1" dirty="0" err="1">
                <a:solidFill>
                  <a:srgbClr val="000000"/>
                </a:solidFill>
                <a:latin typeface="Arial"/>
                <a:cs typeface="Arial" pitchFamily="34" charset="0"/>
              </a:rPr>
              <a:t>Production</a:t>
            </a:r>
            <a:endParaRPr lang="de-DE" sz="1200" b="1" dirty="0">
              <a:solidFill>
                <a:srgbClr val="000000"/>
              </a:solidFill>
              <a:latin typeface="Arial"/>
              <a:cs typeface="Arial" pitchFamily="34" charset="0"/>
            </a:endParaRPr>
          </a:p>
          <a:p>
            <a:pPr algn="ctr">
              <a:defRPr/>
            </a:pPr>
            <a:endParaRPr lang="de-DE" sz="1200" b="1" dirty="0">
              <a:solidFill>
                <a:srgbClr val="000000"/>
              </a:solidFill>
              <a:latin typeface="Arial"/>
              <a:cs typeface="Arial" pitchFamily="34" charset="0"/>
            </a:endParaRPr>
          </a:p>
          <a:p>
            <a:pPr algn="ctr">
              <a:defRPr/>
            </a:pPr>
            <a:endParaRPr lang="de-DE" sz="1200" b="1" dirty="0">
              <a:solidFill>
                <a:srgbClr val="000000"/>
              </a:solidFill>
              <a:latin typeface="Arial"/>
              <a:cs typeface="Arial" pitchFamily="34" charset="0"/>
            </a:endParaRPr>
          </a:p>
          <a:p>
            <a:pPr algn="ctr">
              <a:defRPr/>
            </a:pPr>
            <a:endParaRPr lang="de-DE" sz="1200" b="1" dirty="0">
              <a:solidFill>
                <a:srgbClr val="000000"/>
              </a:solidFill>
              <a:latin typeface="Arial"/>
              <a:cs typeface="Arial" pitchFamily="34" charset="0"/>
            </a:endParaRPr>
          </a:p>
          <a:p>
            <a:pPr algn="ctr">
              <a:defRPr/>
            </a:pPr>
            <a:endParaRPr lang="de-DE" sz="1200" b="1" dirty="0">
              <a:solidFill>
                <a:srgbClr val="000000"/>
              </a:solidFill>
              <a:latin typeface="Arial"/>
              <a:cs typeface="Arial" pitchFamily="34" charset="0"/>
            </a:endParaRPr>
          </a:p>
          <a:p>
            <a:pPr algn="ctr">
              <a:defRPr/>
            </a:pPr>
            <a:endParaRPr lang="de-DE" sz="1200" b="1" dirty="0">
              <a:solidFill>
                <a:srgbClr val="000000"/>
              </a:solidFill>
              <a:latin typeface="Arial"/>
              <a:cs typeface="Arial" pitchFamily="34" charset="0"/>
            </a:endParaRPr>
          </a:p>
          <a:p>
            <a:pPr algn="ctr">
              <a:defRPr/>
            </a:pPr>
            <a:endParaRPr lang="de-DE" sz="1200" b="1" dirty="0">
              <a:solidFill>
                <a:srgbClr val="000000"/>
              </a:solidFill>
              <a:latin typeface="Arial"/>
              <a:cs typeface="Arial" pitchFamily="34" charset="0"/>
            </a:endParaRPr>
          </a:p>
          <a:p>
            <a:pPr algn="ctr">
              <a:defRPr/>
            </a:pPr>
            <a:endParaRPr lang="de-DE" sz="1200" b="1" dirty="0">
              <a:solidFill>
                <a:srgbClr val="000000"/>
              </a:solidFill>
              <a:latin typeface="Arial"/>
              <a:cs typeface="Arial" pitchFamily="34" charset="0"/>
            </a:endParaRPr>
          </a:p>
          <a:p>
            <a:pPr algn="ctr">
              <a:defRPr/>
            </a:pPr>
            <a:endParaRPr lang="de-DE" sz="1200" dirty="0">
              <a:solidFill>
                <a:srgbClr val="000000"/>
              </a:solidFill>
              <a:latin typeface="Arial"/>
              <a:cs typeface="Arial" pitchFamily="34" charset="0"/>
            </a:endParaRPr>
          </a:p>
          <a:p>
            <a:pPr algn="ctr">
              <a:defRPr/>
            </a:pPr>
            <a:r>
              <a:rPr lang="de-DE" sz="1200" dirty="0" err="1">
                <a:solidFill>
                  <a:srgbClr val="000000"/>
                </a:solidFill>
                <a:latin typeface="Arial"/>
                <a:cs typeface="Arial" pitchFamily="34" charset="0"/>
              </a:rPr>
              <a:t>NinJo</a:t>
            </a:r>
            <a:r>
              <a:rPr lang="de-DE" sz="1200" dirty="0">
                <a:solidFill>
                  <a:srgbClr val="000000"/>
                </a:solidFill>
                <a:latin typeface="Arial"/>
                <a:cs typeface="Arial" pitchFamily="34" charset="0"/>
              </a:rPr>
              <a:t>, </a:t>
            </a:r>
          </a:p>
          <a:p>
            <a:pPr algn="ctr">
              <a:defRPr/>
            </a:pPr>
            <a:r>
              <a:rPr lang="de-DE" sz="1200" dirty="0">
                <a:solidFill>
                  <a:srgbClr val="000000"/>
                </a:solidFill>
                <a:latin typeface="Arial"/>
                <a:cs typeface="Arial" pitchFamily="34" charset="0"/>
              </a:rPr>
              <a:t> </a:t>
            </a:r>
            <a:r>
              <a:rPr lang="de-DE" sz="1200" dirty="0" err="1">
                <a:solidFill>
                  <a:srgbClr val="000000"/>
                </a:solidFill>
                <a:latin typeface="Arial"/>
                <a:cs typeface="Arial" pitchFamily="34" charset="0"/>
              </a:rPr>
              <a:t>Omedes</a:t>
            </a:r>
            <a:r>
              <a:rPr lang="de-DE" sz="1200" dirty="0">
                <a:solidFill>
                  <a:srgbClr val="000000"/>
                </a:solidFill>
                <a:latin typeface="Arial"/>
                <a:cs typeface="Arial" pitchFamily="34" charset="0"/>
              </a:rPr>
              <a:t>, </a:t>
            </a:r>
          </a:p>
          <a:p>
            <a:pPr algn="ctr">
              <a:defRPr/>
            </a:pPr>
            <a:r>
              <a:rPr lang="de-DE" sz="1200" dirty="0" err="1">
                <a:solidFill>
                  <a:srgbClr val="000000"/>
                </a:solidFill>
                <a:latin typeface="Arial"/>
                <a:cs typeface="Arial" pitchFamily="34" charset="0"/>
              </a:rPr>
              <a:t>AutoWARN</a:t>
            </a:r>
            <a:r>
              <a:rPr lang="de-DE" sz="1200" dirty="0">
                <a:solidFill>
                  <a:srgbClr val="000000"/>
                </a:solidFill>
                <a:latin typeface="Arial"/>
                <a:cs typeface="Arial" pitchFamily="34" charset="0"/>
              </a:rPr>
              <a:t>,</a:t>
            </a:r>
          </a:p>
          <a:p>
            <a:pPr algn="ctr">
              <a:defRPr/>
            </a:pPr>
            <a:r>
              <a:rPr lang="de-DE" sz="1200" dirty="0" err="1">
                <a:solidFill>
                  <a:srgbClr val="000000"/>
                </a:solidFill>
                <a:latin typeface="Arial"/>
                <a:cs typeface="Arial" pitchFamily="34" charset="0"/>
              </a:rPr>
              <a:t>NinJo</a:t>
            </a:r>
            <a:r>
              <a:rPr lang="de-DE" sz="1200" dirty="0">
                <a:solidFill>
                  <a:srgbClr val="000000"/>
                </a:solidFill>
                <a:latin typeface="Arial"/>
                <a:cs typeface="Arial" pitchFamily="34" charset="0"/>
              </a:rPr>
              <a:t>-Batch</a:t>
            </a:r>
            <a:endParaRPr lang="en-US" sz="1200" dirty="0">
              <a:solidFill>
                <a:srgbClr val="000000"/>
              </a:solidFill>
              <a:latin typeface="Arial"/>
              <a:cs typeface="Arial" pitchFamily="34" charset="0"/>
            </a:endParaRPr>
          </a:p>
        </p:txBody>
      </p:sp>
      <p:sp>
        <p:nvSpPr>
          <p:cNvPr id="180231" name="Rectangle 15"/>
          <p:cNvSpPr>
            <a:spLocks noChangeArrowheads="1"/>
          </p:cNvSpPr>
          <p:nvPr/>
        </p:nvSpPr>
        <p:spPr bwMode="auto">
          <a:xfrm>
            <a:off x="2987675" y="4076700"/>
            <a:ext cx="1512888" cy="1368425"/>
          </a:xfrm>
          <a:prstGeom prst="rect">
            <a:avLst/>
          </a:prstGeom>
          <a:solidFill>
            <a:schemeClr val="tx2">
              <a:lumMod val="20000"/>
              <a:lumOff val="80000"/>
            </a:schemeClr>
          </a:solidFill>
          <a:ln w="3175">
            <a:solidFill>
              <a:srgbClr val="7F7F7F"/>
            </a:solidFill>
            <a:miter lim="800000"/>
            <a:headEnd/>
            <a:tailEnd/>
          </a:ln>
          <a:effectLst/>
        </p:spPr>
        <p:txBody>
          <a:bodyPr wrap="none"/>
          <a:lstStyle/>
          <a:p>
            <a:pPr algn="ctr">
              <a:defRPr/>
            </a:pPr>
            <a:r>
              <a:rPr lang="de-DE" sz="1200" b="1" dirty="0">
                <a:solidFill>
                  <a:srgbClr val="000000"/>
                </a:solidFill>
                <a:latin typeface="Arial"/>
                <a:cs typeface="Arial" pitchFamily="34" charset="0"/>
              </a:rPr>
              <a:t>Model-Post-</a:t>
            </a:r>
          </a:p>
          <a:p>
            <a:pPr algn="ctr">
              <a:defRPr/>
            </a:pPr>
            <a:r>
              <a:rPr lang="de-DE" sz="1200" b="1" dirty="0">
                <a:solidFill>
                  <a:srgbClr val="000000"/>
                </a:solidFill>
                <a:latin typeface="Arial"/>
                <a:cs typeface="Arial" pitchFamily="34" charset="0"/>
              </a:rPr>
              <a:t> Processing </a:t>
            </a:r>
            <a:r>
              <a:rPr lang="de-DE" sz="1200" b="1" dirty="0" err="1">
                <a:solidFill>
                  <a:srgbClr val="000000"/>
                </a:solidFill>
                <a:latin typeface="Arial"/>
                <a:cs typeface="Arial" pitchFamily="34" charset="0"/>
              </a:rPr>
              <a:t>and</a:t>
            </a:r>
            <a:r>
              <a:rPr lang="de-DE" sz="1200" b="1" dirty="0">
                <a:solidFill>
                  <a:srgbClr val="000000"/>
                </a:solidFill>
                <a:latin typeface="Arial"/>
                <a:cs typeface="Arial" pitchFamily="34" charset="0"/>
              </a:rPr>
              <a:t> </a:t>
            </a:r>
          </a:p>
          <a:p>
            <a:pPr algn="ctr">
              <a:defRPr/>
            </a:pPr>
            <a:r>
              <a:rPr lang="de-DE" sz="1200" b="1" dirty="0" err="1">
                <a:solidFill>
                  <a:srgbClr val="000000"/>
                </a:solidFill>
                <a:latin typeface="Arial"/>
                <a:cs typeface="Arial" pitchFamily="34" charset="0"/>
              </a:rPr>
              <a:t>applications</a:t>
            </a:r>
            <a:endParaRPr lang="de-DE" sz="1200" b="1" dirty="0">
              <a:solidFill>
                <a:srgbClr val="000000"/>
              </a:solidFill>
              <a:latin typeface="Arial"/>
              <a:cs typeface="Arial" pitchFamily="34" charset="0"/>
            </a:endParaRPr>
          </a:p>
          <a:p>
            <a:pPr algn="ctr">
              <a:defRPr/>
            </a:pPr>
            <a:r>
              <a:rPr lang="de-DE" sz="1200" dirty="0">
                <a:solidFill>
                  <a:srgbClr val="000000"/>
                </a:solidFill>
                <a:latin typeface="Arial"/>
                <a:cs typeface="Arial" pitchFamily="34" charset="0"/>
              </a:rPr>
              <a:t>PTP, MOSMIX, </a:t>
            </a:r>
          </a:p>
          <a:p>
            <a:pPr algn="ctr">
              <a:defRPr/>
            </a:pPr>
            <a:r>
              <a:rPr lang="de-DE" sz="1200" dirty="0">
                <a:solidFill>
                  <a:srgbClr val="000000"/>
                </a:solidFill>
                <a:latin typeface="Arial"/>
                <a:cs typeface="Arial" pitchFamily="34" charset="0"/>
              </a:rPr>
              <a:t>SWIS, ADWICE, </a:t>
            </a:r>
          </a:p>
          <a:p>
            <a:pPr algn="ctr">
              <a:defRPr/>
            </a:pPr>
            <a:r>
              <a:rPr lang="de-DE" sz="1200" dirty="0" err="1">
                <a:solidFill>
                  <a:srgbClr val="000000"/>
                </a:solidFill>
                <a:latin typeface="Arial"/>
                <a:cs typeface="Arial" pitchFamily="34" charset="0"/>
              </a:rPr>
              <a:t>AutoTAF</a:t>
            </a:r>
            <a:r>
              <a:rPr lang="de-DE" sz="1200" dirty="0">
                <a:solidFill>
                  <a:srgbClr val="000000"/>
                </a:solidFill>
                <a:latin typeface="Arial"/>
                <a:cs typeface="Arial" pitchFamily="34" charset="0"/>
              </a:rPr>
              <a:t>, OOG,</a:t>
            </a:r>
          </a:p>
          <a:p>
            <a:pPr algn="ctr">
              <a:defRPr/>
            </a:pPr>
            <a:r>
              <a:rPr lang="de-DE" sz="1200" dirty="0">
                <a:solidFill>
                  <a:srgbClr val="000000"/>
                </a:solidFill>
                <a:latin typeface="Arial"/>
                <a:cs typeface="Arial" pitchFamily="34" charset="0"/>
              </a:rPr>
              <a:t> </a:t>
            </a:r>
            <a:r>
              <a:rPr lang="de-DE" sz="1200" dirty="0" err="1">
                <a:solidFill>
                  <a:srgbClr val="000000"/>
                </a:solidFill>
                <a:latin typeface="Arial"/>
                <a:cs typeface="Arial" pitchFamily="34" charset="0"/>
              </a:rPr>
              <a:t>AutoWARN</a:t>
            </a:r>
            <a:endParaRPr lang="de-DE" sz="1200" dirty="0">
              <a:solidFill>
                <a:srgbClr val="000000"/>
              </a:solidFill>
              <a:latin typeface="Arial"/>
              <a:cs typeface="Arial" pitchFamily="34" charset="0"/>
            </a:endParaRPr>
          </a:p>
          <a:p>
            <a:pPr algn="ctr">
              <a:defRPr/>
            </a:pPr>
            <a:r>
              <a:rPr lang="de-DE" sz="1200" dirty="0">
                <a:solidFill>
                  <a:srgbClr val="000000"/>
                </a:solidFill>
                <a:latin typeface="Arial"/>
                <a:cs typeface="Arial" pitchFamily="34" charset="0"/>
              </a:rPr>
              <a:t> </a:t>
            </a:r>
            <a:endParaRPr lang="de-DE" sz="2000" b="1" dirty="0">
              <a:solidFill>
                <a:srgbClr val="D2E1F5"/>
              </a:solidFill>
              <a:latin typeface="Book Antiqua" pitchFamily="18" charset="0"/>
              <a:cs typeface="Arial" pitchFamily="34" charset="0"/>
            </a:endParaRPr>
          </a:p>
        </p:txBody>
      </p:sp>
      <p:pic>
        <p:nvPicPr>
          <p:cNvPr id="43017" name="Picture 16" descr="MSG_sys_small"/>
          <p:cNvPicPr>
            <a:picLocks noChangeAspect="1" noChangeArrowheads="1"/>
          </p:cNvPicPr>
          <p:nvPr/>
        </p:nvPicPr>
        <p:blipFill>
          <a:blip r:embed="rId4" cstate="screen">
            <a:lum contrast="18000"/>
            <a:extLst>
              <a:ext uri="{28A0092B-C50C-407E-A947-70E740481C1C}">
                <a14:useLocalDpi xmlns:a14="http://schemas.microsoft.com/office/drawing/2010/main" val="0"/>
              </a:ext>
            </a:extLst>
          </a:blip>
          <a:srcRect/>
          <a:stretch>
            <a:fillRect/>
          </a:stretch>
        </p:blipFill>
        <p:spPr bwMode="auto">
          <a:xfrm>
            <a:off x="150813" y="1628775"/>
            <a:ext cx="12255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17" descr="D:\WINNT\Profiles\Administrator\Desktop\wetter\fertige Bilder\Vorhersagemodell 2.tif"/>
          <p:cNvPicPr>
            <a:picLocks noChangeArrowheads="1"/>
          </p:cNvPicPr>
          <p:nvPr/>
        </p:nvPicPr>
        <p:blipFill>
          <a:blip r:embed="rId5" r:link="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2750" y="3698875"/>
            <a:ext cx="10795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9" name="Line 26"/>
          <p:cNvSpPr>
            <a:spLocks noChangeShapeType="1"/>
          </p:cNvSpPr>
          <p:nvPr/>
        </p:nvSpPr>
        <p:spPr bwMode="auto">
          <a:xfrm>
            <a:off x="1350963" y="3859213"/>
            <a:ext cx="215900" cy="158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de-DE"/>
          </a:p>
        </p:txBody>
      </p:sp>
      <p:sp>
        <p:nvSpPr>
          <p:cNvPr id="43020" name="Line 27"/>
          <p:cNvSpPr>
            <a:spLocks noChangeShapeType="1"/>
          </p:cNvSpPr>
          <p:nvPr/>
        </p:nvSpPr>
        <p:spPr bwMode="auto">
          <a:xfrm>
            <a:off x="2881313" y="4424363"/>
            <a:ext cx="14605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0" tIns="0" rIns="0" bIns="0">
            <a:spAutoFit/>
          </a:bodyPr>
          <a:lstStyle/>
          <a:p>
            <a:endParaRPr lang="de-DE"/>
          </a:p>
        </p:txBody>
      </p:sp>
      <p:sp>
        <p:nvSpPr>
          <p:cNvPr id="43021" name="Line 28"/>
          <p:cNvSpPr>
            <a:spLocks noChangeShapeType="1"/>
          </p:cNvSpPr>
          <p:nvPr/>
        </p:nvSpPr>
        <p:spPr bwMode="auto">
          <a:xfrm>
            <a:off x="4491038" y="4424363"/>
            <a:ext cx="14446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0" tIns="0" rIns="0" bIns="0">
            <a:spAutoFit/>
          </a:bodyPr>
          <a:lstStyle/>
          <a:p>
            <a:endParaRPr lang="de-DE"/>
          </a:p>
        </p:txBody>
      </p:sp>
      <p:sp>
        <p:nvSpPr>
          <p:cNvPr id="43023" name="Line 32"/>
          <p:cNvSpPr>
            <a:spLocks noChangeShapeType="1"/>
          </p:cNvSpPr>
          <p:nvPr/>
        </p:nvSpPr>
        <p:spPr bwMode="auto">
          <a:xfrm>
            <a:off x="2906713" y="1620838"/>
            <a:ext cx="4689475" cy="793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de-DE"/>
          </a:p>
        </p:txBody>
      </p:sp>
      <p:pic>
        <p:nvPicPr>
          <p:cNvPr id="180241" name="Picture 18" descr="ninjo_logo_small"/>
          <p:cNvPicPr>
            <a:picLocks noChangeAspect="1" noChangeArrowheads="1"/>
          </p:cNvPicPr>
          <p:nvPr/>
        </p:nvPicPr>
        <p:blipFill>
          <a:blip r:embed="rId7"/>
          <a:srcRect/>
          <a:stretch>
            <a:fillRect/>
          </a:stretch>
        </p:blipFill>
        <p:spPr bwMode="auto">
          <a:xfrm>
            <a:off x="4643438" y="3344863"/>
            <a:ext cx="1255712" cy="731837"/>
          </a:xfrm>
          <a:prstGeom prst="rect">
            <a:avLst/>
          </a:prstGeom>
          <a:solidFill>
            <a:schemeClr val="tx2">
              <a:lumMod val="20000"/>
              <a:lumOff val="80000"/>
            </a:schemeClr>
          </a:solidFill>
          <a:ln>
            <a:solidFill>
              <a:srgbClr val="000000">
                <a:alpha val="0"/>
              </a:srgbClr>
            </a:solidFill>
          </a:ln>
        </p:spPr>
      </p:pic>
      <p:sp>
        <p:nvSpPr>
          <p:cNvPr id="43025" name="Line 32"/>
          <p:cNvSpPr>
            <a:spLocks noChangeShapeType="1"/>
          </p:cNvSpPr>
          <p:nvPr/>
        </p:nvSpPr>
        <p:spPr bwMode="auto">
          <a:xfrm>
            <a:off x="1339850" y="1916113"/>
            <a:ext cx="21431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de-DE"/>
          </a:p>
        </p:txBody>
      </p:sp>
      <p:sp>
        <p:nvSpPr>
          <p:cNvPr id="180243" name="Rectangle 15"/>
          <p:cNvSpPr>
            <a:spLocks noChangeArrowheads="1"/>
          </p:cNvSpPr>
          <p:nvPr/>
        </p:nvSpPr>
        <p:spPr bwMode="auto">
          <a:xfrm>
            <a:off x="2987675" y="1770063"/>
            <a:ext cx="1512888" cy="1154112"/>
          </a:xfrm>
          <a:prstGeom prst="rect">
            <a:avLst/>
          </a:prstGeom>
          <a:solidFill>
            <a:schemeClr val="tx2">
              <a:lumMod val="20000"/>
              <a:lumOff val="80000"/>
            </a:schemeClr>
          </a:solidFill>
          <a:ln w="3175">
            <a:solidFill>
              <a:srgbClr val="7F7F7F"/>
            </a:solidFill>
            <a:miter lim="800000"/>
            <a:headEnd/>
            <a:tailEnd/>
          </a:ln>
          <a:effectLst/>
        </p:spPr>
        <p:txBody>
          <a:bodyPr wrap="none"/>
          <a:lstStyle/>
          <a:p>
            <a:pPr algn="ctr">
              <a:defRPr/>
            </a:pPr>
            <a:r>
              <a:rPr lang="de-DE" sz="1200" b="1" dirty="0" err="1">
                <a:solidFill>
                  <a:srgbClr val="000000"/>
                </a:solidFill>
                <a:latin typeface="Arial"/>
                <a:cs typeface="Arial" pitchFamily="34" charset="0"/>
              </a:rPr>
              <a:t>Nowcasting</a:t>
            </a:r>
            <a:r>
              <a:rPr lang="de-DE" sz="1200" b="1" dirty="0">
                <a:solidFill>
                  <a:srgbClr val="000000"/>
                </a:solidFill>
                <a:latin typeface="Arial"/>
                <a:cs typeface="Arial" pitchFamily="34" charset="0"/>
              </a:rPr>
              <a:t> (0–2h)</a:t>
            </a:r>
          </a:p>
          <a:p>
            <a:pPr algn="ctr">
              <a:defRPr/>
            </a:pPr>
            <a:r>
              <a:rPr lang="de-DE" sz="1200" dirty="0">
                <a:solidFill>
                  <a:srgbClr val="000000"/>
                </a:solidFill>
                <a:latin typeface="Arial"/>
                <a:cs typeface="Arial" pitchFamily="34" charset="0"/>
              </a:rPr>
              <a:t> </a:t>
            </a:r>
          </a:p>
          <a:p>
            <a:pPr algn="ctr">
              <a:defRPr/>
            </a:pPr>
            <a:r>
              <a:rPr lang="de-DE" sz="1200" dirty="0">
                <a:solidFill>
                  <a:srgbClr val="000000"/>
                </a:solidFill>
                <a:latin typeface="Arial"/>
                <a:cs typeface="Arial" pitchFamily="34" charset="0"/>
              </a:rPr>
              <a:t>  </a:t>
            </a:r>
            <a:r>
              <a:rPr lang="de-DE" sz="1200" dirty="0" err="1">
                <a:solidFill>
                  <a:srgbClr val="000000"/>
                </a:solidFill>
                <a:latin typeface="Arial"/>
                <a:cs typeface="Arial" pitchFamily="34" charset="0"/>
              </a:rPr>
              <a:t>Object-based</a:t>
            </a:r>
            <a:r>
              <a:rPr lang="de-DE" sz="1200" dirty="0">
                <a:solidFill>
                  <a:srgbClr val="000000"/>
                </a:solidFill>
                <a:latin typeface="Arial"/>
                <a:cs typeface="Arial" pitchFamily="34" charset="0"/>
              </a:rPr>
              <a:t>;</a:t>
            </a:r>
          </a:p>
          <a:p>
            <a:pPr algn="ctr">
              <a:defRPr/>
            </a:pPr>
            <a:r>
              <a:rPr lang="de-DE" sz="1200" dirty="0">
                <a:solidFill>
                  <a:srgbClr val="000000"/>
                </a:solidFill>
                <a:latin typeface="Arial"/>
                <a:cs typeface="Arial" pitchFamily="34" charset="0"/>
              </a:rPr>
              <a:t>„linear“ </a:t>
            </a:r>
            <a:r>
              <a:rPr lang="de-DE" sz="1200" dirty="0" err="1">
                <a:solidFill>
                  <a:srgbClr val="000000"/>
                </a:solidFill>
                <a:latin typeface="Arial"/>
                <a:cs typeface="Arial" pitchFamily="34" charset="0"/>
              </a:rPr>
              <a:t>extrapolation</a:t>
            </a:r>
            <a:endParaRPr lang="de-DE" sz="1200" dirty="0">
              <a:solidFill>
                <a:srgbClr val="000000"/>
              </a:solidFill>
              <a:latin typeface="Arial"/>
              <a:cs typeface="Arial" pitchFamily="34" charset="0"/>
            </a:endParaRPr>
          </a:p>
          <a:p>
            <a:pPr algn="ctr">
              <a:defRPr/>
            </a:pPr>
            <a:r>
              <a:rPr lang="de-DE" sz="1200" dirty="0" err="1">
                <a:solidFill>
                  <a:srgbClr val="000000"/>
                </a:solidFill>
                <a:latin typeface="Arial"/>
                <a:cs typeface="Arial" pitchFamily="34" charset="0"/>
              </a:rPr>
              <a:t>of</a:t>
            </a:r>
            <a:r>
              <a:rPr lang="de-DE" sz="1200" dirty="0">
                <a:solidFill>
                  <a:srgbClr val="000000"/>
                </a:solidFill>
                <a:latin typeface="Arial"/>
                <a:cs typeface="Arial" pitchFamily="34" charset="0"/>
              </a:rPr>
              <a:t> </a:t>
            </a:r>
            <a:r>
              <a:rPr lang="de-DE" sz="1200" dirty="0" err="1">
                <a:solidFill>
                  <a:srgbClr val="000000"/>
                </a:solidFill>
                <a:latin typeface="Arial"/>
                <a:cs typeface="Arial" pitchFamily="34" charset="0"/>
              </a:rPr>
              <a:t>observed</a:t>
            </a:r>
            <a:r>
              <a:rPr lang="de-DE" sz="1200" dirty="0">
                <a:solidFill>
                  <a:srgbClr val="000000"/>
                </a:solidFill>
                <a:latin typeface="Arial"/>
                <a:cs typeface="Arial" pitchFamily="34" charset="0"/>
              </a:rPr>
              <a:t> </a:t>
            </a:r>
            <a:r>
              <a:rPr lang="de-DE" sz="1200" dirty="0" err="1">
                <a:solidFill>
                  <a:srgbClr val="000000"/>
                </a:solidFill>
                <a:latin typeface="Arial"/>
                <a:cs typeface="Arial" pitchFamily="34" charset="0"/>
              </a:rPr>
              <a:t>features</a:t>
            </a:r>
            <a:endParaRPr lang="de-DE" sz="1200" dirty="0">
              <a:solidFill>
                <a:srgbClr val="000000"/>
              </a:solidFill>
              <a:latin typeface="Arial"/>
              <a:cs typeface="Arial" pitchFamily="34" charset="0"/>
            </a:endParaRPr>
          </a:p>
          <a:p>
            <a:pPr algn="ctr">
              <a:defRPr/>
            </a:pPr>
            <a:r>
              <a:rPr lang="de-DE" sz="1200" dirty="0">
                <a:solidFill>
                  <a:srgbClr val="000000"/>
                </a:solidFill>
                <a:latin typeface="Arial"/>
                <a:cs typeface="Arial" pitchFamily="34" charset="0"/>
              </a:rPr>
              <a:t> </a:t>
            </a:r>
          </a:p>
          <a:p>
            <a:pPr algn="ctr">
              <a:defRPr/>
            </a:pPr>
            <a:endParaRPr lang="de-DE" sz="1400" dirty="0">
              <a:solidFill>
                <a:srgbClr val="000000"/>
              </a:solidFill>
              <a:latin typeface="Arial"/>
              <a:cs typeface="Arial" pitchFamily="34" charset="0"/>
            </a:endParaRPr>
          </a:p>
          <a:p>
            <a:pPr algn="ctr">
              <a:defRPr/>
            </a:pPr>
            <a:endParaRPr lang="de-DE" sz="1400" dirty="0">
              <a:solidFill>
                <a:srgbClr val="D2E1F5"/>
              </a:solidFill>
              <a:latin typeface="Book Antiqua" pitchFamily="18" charset="0"/>
              <a:cs typeface="Arial" pitchFamily="34" charset="0"/>
            </a:endParaRPr>
          </a:p>
          <a:p>
            <a:pPr algn="ctr">
              <a:defRPr/>
            </a:pPr>
            <a:endParaRPr lang="de-DE" sz="2000" b="1" dirty="0">
              <a:solidFill>
                <a:srgbClr val="D2E1F5"/>
              </a:solidFill>
              <a:latin typeface="Book Antiqua" pitchFamily="18" charset="0"/>
              <a:cs typeface="Arial" pitchFamily="34" charset="0"/>
            </a:endParaRPr>
          </a:p>
        </p:txBody>
      </p:sp>
      <p:sp>
        <p:nvSpPr>
          <p:cNvPr id="43027" name="Line 32"/>
          <p:cNvSpPr>
            <a:spLocks noChangeShapeType="1"/>
          </p:cNvSpPr>
          <p:nvPr/>
        </p:nvSpPr>
        <p:spPr bwMode="auto">
          <a:xfrm>
            <a:off x="2892425" y="3573463"/>
            <a:ext cx="171926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de-DE"/>
          </a:p>
        </p:txBody>
      </p:sp>
      <p:sp>
        <p:nvSpPr>
          <p:cNvPr id="5142" name="Rectangle 8"/>
          <p:cNvSpPr>
            <a:spLocks noChangeArrowheads="1"/>
          </p:cNvSpPr>
          <p:nvPr/>
        </p:nvSpPr>
        <p:spPr bwMode="auto">
          <a:xfrm>
            <a:off x="6011863" y="3500438"/>
            <a:ext cx="1349375" cy="1519237"/>
          </a:xfrm>
          <a:prstGeom prst="rect">
            <a:avLst/>
          </a:prstGeom>
          <a:solidFill>
            <a:schemeClr val="tx2">
              <a:lumMod val="20000"/>
              <a:lumOff val="80000"/>
            </a:schemeClr>
          </a:solidFill>
          <a:ln w="3175">
            <a:solidFill>
              <a:srgbClr val="7F7F7F"/>
            </a:solidFill>
            <a:miter lim="800000"/>
            <a:headEnd/>
            <a:tailEnd/>
          </a:ln>
        </p:spPr>
        <p:txBody>
          <a:bodyPr wrap="none"/>
          <a:lstStyle/>
          <a:p>
            <a:pPr>
              <a:defRPr/>
            </a:pPr>
            <a:r>
              <a:rPr lang="en-US" sz="1200" b="1" dirty="0">
                <a:solidFill>
                  <a:srgbClr val="000000"/>
                </a:solidFill>
                <a:latin typeface="Arial"/>
                <a:cs typeface="Arial" charset="0"/>
              </a:rPr>
              <a:t>Basic forecasts</a:t>
            </a:r>
          </a:p>
          <a:p>
            <a:pPr>
              <a:defRPr/>
            </a:pPr>
            <a:endParaRPr lang="en-US" sz="1200" dirty="0">
              <a:solidFill>
                <a:srgbClr val="000000"/>
              </a:solidFill>
              <a:latin typeface="Arial"/>
              <a:cs typeface="Arial" charset="0"/>
            </a:endParaRPr>
          </a:p>
          <a:p>
            <a:pPr>
              <a:defRPr/>
            </a:pPr>
            <a:endParaRPr lang="en-US" sz="1200" dirty="0">
              <a:solidFill>
                <a:srgbClr val="000000"/>
              </a:solidFill>
              <a:latin typeface="Arial"/>
              <a:cs typeface="Arial" charset="0"/>
            </a:endParaRPr>
          </a:p>
          <a:p>
            <a:pPr>
              <a:defRPr/>
            </a:pPr>
            <a:endParaRPr lang="en-US" sz="1200" dirty="0">
              <a:solidFill>
                <a:srgbClr val="000000"/>
              </a:solidFill>
              <a:latin typeface="Arial"/>
              <a:cs typeface="Arial" charset="0"/>
            </a:endParaRPr>
          </a:p>
          <a:p>
            <a:pPr>
              <a:defRPr/>
            </a:pPr>
            <a:endParaRPr lang="en-US" sz="1200" dirty="0">
              <a:solidFill>
                <a:srgbClr val="000000"/>
              </a:solidFill>
              <a:latin typeface="Arial"/>
              <a:cs typeface="Arial" charset="0"/>
            </a:endParaRPr>
          </a:p>
          <a:p>
            <a:pPr>
              <a:defRPr/>
            </a:pPr>
            <a:endParaRPr lang="en-US" sz="1200" dirty="0">
              <a:solidFill>
                <a:srgbClr val="000000"/>
              </a:solidFill>
              <a:latin typeface="Arial"/>
              <a:cs typeface="Arial" charset="0"/>
            </a:endParaRPr>
          </a:p>
          <a:p>
            <a:pPr algn="ctr">
              <a:defRPr/>
            </a:pPr>
            <a:r>
              <a:rPr lang="en-US" sz="1200" dirty="0">
                <a:solidFill>
                  <a:srgbClr val="000000"/>
                </a:solidFill>
                <a:latin typeface="Arial"/>
                <a:cs typeface="Arial" charset="0"/>
              </a:rPr>
              <a:t>Warnings, central, </a:t>
            </a:r>
          </a:p>
          <a:p>
            <a:pPr algn="ctr">
              <a:defRPr/>
            </a:pPr>
            <a:r>
              <a:rPr lang="en-US" sz="1200" dirty="0">
                <a:solidFill>
                  <a:srgbClr val="000000"/>
                </a:solidFill>
                <a:latin typeface="Arial"/>
                <a:cs typeface="Arial" charset="0"/>
              </a:rPr>
              <a:t>6 regional offices</a:t>
            </a:r>
          </a:p>
          <a:p>
            <a:pPr>
              <a:defRPr/>
            </a:pPr>
            <a:endParaRPr lang="en-US" sz="1600" dirty="0">
              <a:solidFill>
                <a:srgbClr val="000000"/>
              </a:solidFill>
              <a:latin typeface="Arial"/>
              <a:cs typeface="Arial" charset="0"/>
            </a:endParaRPr>
          </a:p>
        </p:txBody>
      </p:sp>
      <p:pic>
        <p:nvPicPr>
          <p:cNvPr id="43029" name="lightboxImage" descr="Fig_009_NinJo_Workstation_Overview"/>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154738" y="3789363"/>
            <a:ext cx="1081087"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7" name="Rectangle 7"/>
          <p:cNvSpPr>
            <a:spLocks noChangeArrowheads="1"/>
          </p:cNvSpPr>
          <p:nvPr/>
        </p:nvSpPr>
        <p:spPr bwMode="auto">
          <a:xfrm>
            <a:off x="7596188" y="1339850"/>
            <a:ext cx="1458912" cy="4537075"/>
          </a:xfrm>
          <a:prstGeom prst="rect">
            <a:avLst/>
          </a:prstGeom>
          <a:solidFill>
            <a:schemeClr val="tx2">
              <a:lumMod val="40000"/>
              <a:lumOff val="60000"/>
            </a:schemeClr>
          </a:solidFill>
          <a:ln w="12700">
            <a:solidFill>
              <a:schemeClr val="bg2"/>
            </a:solidFill>
            <a:miter lim="800000"/>
            <a:headEnd/>
            <a:tailEnd/>
          </a:ln>
          <a:effectLst/>
        </p:spPr>
        <p:txBody>
          <a:bodyPr wrap="none" anchor="ctr"/>
          <a:lstStyle/>
          <a:p>
            <a:pPr algn="ctr">
              <a:defRPr/>
            </a:pPr>
            <a:endParaRPr lang="en-US" sz="1600" dirty="0">
              <a:solidFill>
                <a:srgbClr val="000000"/>
              </a:solidFill>
              <a:latin typeface="Arial"/>
              <a:cs typeface="Arial" pitchFamily="34" charset="0"/>
            </a:endParaRPr>
          </a:p>
        </p:txBody>
      </p:sp>
      <p:graphicFrame>
        <p:nvGraphicFramePr>
          <p:cNvPr id="43031" name="Object 19"/>
          <p:cNvGraphicFramePr>
            <a:graphicFrameLocks noChangeAspect="1"/>
          </p:cNvGraphicFramePr>
          <p:nvPr/>
        </p:nvGraphicFramePr>
        <p:xfrm>
          <a:off x="7648575" y="4730750"/>
          <a:ext cx="1350963" cy="939800"/>
        </p:xfrm>
        <a:graphic>
          <a:graphicData uri="http://schemas.openxmlformats.org/presentationml/2006/ole">
            <mc:AlternateContent xmlns:mc="http://schemas.openxmlformats.org/markup-compatibility/2006">
              <mc:Choice xmlns:v="urn:schemas-microsoft-com:vml" Requires="v">
                <p:oleObj spid="_x0000_s1260" name="Bild" r:id="rId9" imgW="1714286" imgH="1095238" progId="StaticMetafile">
                  <p:embed/>
                </p:oleObj>
              </mc:Choice>
              <mc:Fallback>
                <p:oleObj name="Bild" r:id="rId9" imgW="1714286" imgH="1095238" progId="StaticMetafil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48575" y="4730750"/>
                        <a:ext cx="1350963"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3032" name="Picture 20"/>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7667625" y="1493838"/>
            <a:ext cx="135255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3" name="Picture 23" descr="2946400_Feuerwehr_Baum"/>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7667625" y="3644900"/>
            <a:ext cx="1331913"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4" name="Line 27"/>
          <p:cNvSpPr>
            <a:spLocks noChangeShapeType="1"/>
          </p:cNvSpPr>
          <p:nvPr/>
        </p:nvSpPr>
        <p:spPr bwMode="auto">
          <a:xfrm>
            <a:off x="5889625" y="2781300"/>
            <a:ext cx="158750" cy="31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de-DE"/>
          </a:p>
        </p:txBody>
      </p:sp>
      <p:sp>
        <p:nvSpPr>
          <p:cNvPr id="43035" name="Line 27"/>
          <p:cNvSpPr>
            <a:spLocks noChangeShapeType="1"/>
          </p:cNvSpPr>
          <p:nvPr/>
        </p:nvSpPr>
        <p:spPr bwMode="auto">
          <a:xfrm>
            <a:off x="7361238" y="2781300"/>
            <a:ext cx="24447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de-DE"/>
          </a:p>
        </p:txBody>
      </p:sp>
      <p:sp>
        <p:nvSpPr>
          <p:cNvPr id="43036" name="Line 32"/>
          <p:cNvSpPr>
            <a:spLocks noChangeShapeType="1"/>
          </p:cNvSpPr>
          <p:nvPr/>
        </p:nvSpPr>
        <p:spPr bwMode="auto">
          <a:xfrm>
            <a:off x="5924550" y="5084763"/>
            <a:ext cx="167163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de-DE"/>
          </a:p>
        </p:txBody>
      </p:sp>
      <p:pic>
        <p:nvPicPr>
          <p:cNvPr id="43037" name="Picture 2" descr="http://www.dwd.de/bvbw/generator/DWDWWW/Content/Forschung/FEHP/MOHP/IMG/obs__gross__de,property%3Ddefault.jpg"/>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150813" y="2509838"/>
            <a:ext cx="12080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8" name="Picture 4" descr="Auf dem Gelände des Rhauderfehner Gymnasiums sammelt nun eine kleine Wetterstation meteorologische Daten, die die Schüler auch im Unterricht anwenden können."/>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152400" y="3492500"/>
            <a:ext cx="119856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9" name="Line 32"/>
          <p:cNvSpPr>
            <a:spLocks noChangeShapeType="1"/>
          </p:cNvSpPr>
          <p:nvPr/>
        </p:nvSpPr>
        <p:spPr bwMode="auto">
          <a:xfrm>
            <a:off x="4491038" y="1916113"/>
            <a:ext cx="310515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de-DE"/>
          </a:p>
        </p:txBody>
      </p:sp>
      <p:sp>
        <p:nvSpPr>
          <p:cNvPr id="5154" name="Rectangle 8"/>
          <p:cNvSpPr>
            <a:spLocks noChangeArrowheads="1"/>
          </p:cNvSpPr>
          <p:nvPr/>
        </p:nvSpPr>
        <p:spPr bwMode="auto">
          <a:xfrm>
            <a:off x="6000750" y="1995488"/>
            <a:ext cx="1360488" cy="1463675"/>
          </a:xfrm>
          <a:prstGeom prst="rect">
            <a:avLst/>
          </a:prstGeom>
          <a:solidFill>
            <a:schemeClr val="tx2">
              <a:lumMod val="20000"/>
              <a:lumOff val="80000"/>
            </a:schemeClr>
          </a:solidFill>
          <a:ln w="9525">
            <a:solidFill>
              <a:srgbClr val="7F7F7F"/>
            </a:solidFill>
            <a:miter lim="800000"/>
            <a:headEnd/>
            <a:tailEnd/>
          </a:ln>
        </p:spPr>
        <p:txBody>
          <a:bodyPr wrap="none"/>
          <a:lstStyle/>
          <a:p>
            <a:pPr algn="ctr">
              <a:lnSpc>
                <a:spcPct val="130000"/>
              </a:lnSpc>
              <a:defRPr/>
            </a:pPr>
            <a:r>
              <a:rPr lang="en-US" sz="1200" b="1" dirty="0">
                <a:solidFill>
                  <a:srgbClr val="000000"/>
                </a:solidFill>
                <a:latin typeface="Arial"/>
                <a:cs typeface="Arial" charset="0"/>
              </a:rPr>
              <a:t>Aviation forecasts</a:t>
            </a:r>
          </a:p>
          <a:p>
            <a:pPr algn="ctr">
              <a:lnSpc>
                <a:spcPct val="130000"/>
              </a:lnSpc>
              <a:defRPr/>
            </a:pPr>
            <a:endParaRPr lang="en-US" sz="1200" b="1" dirty="0">
              <a:solidFill>
                <a:srgbClr val="000000"/>
              </a:solidFill>
              <a:latin typeface="Arial"/>
              <a:cs typeface="Arial" charset="0"/>
            </a:endParaRPr>
          </a:p>
          <a:p>
            <a:pPr algn="ctr">
              <a:lnSpc>
                <a:spcPct val="130000"/>
              </a:lnSpc>
              <a:defRPr/>
            </a:pPr>
            <a:endParaRPr lang="en-US" sz="1200" b="1" dirty="0">
              <a:solidFill>
                <a:srgbClr val="000000"/>
              </a:solidFill>
              <a:latin typeface="Arial"/>
              <a:cs typeface="Arial" charset="0"/>
            </a:endParaRPr>
          </a:p>
          <a:p>
            <a:pPr algn="ctr">
              <a:lnSpc>
                <a:spcPct val="130000"/>
              </a:lnSpc>
              <a:defRPr/>
            </a:pPr>
            <a:endParaRPr lang="en-US" sz="1200" b="1" dirty="0">
              <a:solidFill>
                <a:srgbClr val="000000"/>
              </a:solidFill>
              <a:latin typeface="Arial"/>
              <a:cs typeface="Arial" charset="0"/>
            </a:endParaRPr>
          </a:p>
          <a:p>
            <a:pPr algn="ctr">
              <a:lnSpc>
                <a:spcPct val="130000"/>
              </a:lnSpc>
              <a:defRPr/>
            </a:pPr>
            <a:endParaRPr lang="en-US" sz="400" b="1" dirty="0">
              <a:solidFill>
                <a:srgbClr val="000000"/>
              </a:solidFill>
              <a:latin typeface="Arial"/>
              <a:cs typeface="Arial" charset="0"/>
            </a:endParaRPr>
          </a:p>
          <a:p>
            <a:pPr algn="ctr">
              <a:defRPr/>
            </a:pPr>
            <a:r>
              <a:rPr lang="en-US" sz="1200" dirty="0">
                <a:solidFill>
                  <a:srgbClr val="000000"/>
                </a:solidFill>
                <a:latin typeface="Arial"/>
                <a:cs typeface="Arial" charset="0"/>
              </a:rPr>
              <a:t>Guidance, warnings</a:t>
            </a:r>
          </a:p>
          <a:p>
            <a:pPr algn="ctr">
              <a:defRPr/>
            </a:pPr>
            <a:r>
              <a:rPr lang="en-US" sz="1200" dirty="0">
                <a:solidFill>
                  <a:srgbClr val="000000"/>
                </a:solidFill>
                <a:latin typeface="Arial"/>
                <a:cs typeface="Arial" charset="0"/>
              </a:rPr>
              <a:t>5 regional offices</a:t>
            </a:r>
          </a:p>
        </p:txBody>
      </p:sp>
      <p:sp>
        <p:nvSpPr>
          <p:cNvPr id="43041" name="Line 27"/>
          <p:cNvSpPr>
            <a:spLocks noChangeShapeType="1"/>
          </p:cNvSpPr>
          <p:nvPr/>
        </p:nvSpPr>
        <p:spPr bwMode="auto">
          <a:xfrm>
            <a:off x="5916613" y="4437063"/>
            <a:ext cx="168275" cy="31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de-DE"/>
          </a:p>
        </p:txBody>
      </p:sp>
      <p:sp>
        <p:nvSpPr>
          <p:cNvPr id="43042" name="Line 27"/>
          <p:cNvSpPr>
            <a:spLocks noChangeShapeType="1"/>
          </p:cNvSpPr>
          <p:nvPr/>
        </p:nvSpPr>
        <p:spPr bwMode="auto">
          <a:xfrm>
            <a:off x="7351713" y="4508500"/>
            <a:ext cx="24447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de-DE"/>
          </a:p>
        </p:txBody>
      </p:sp>
      <p:sp>
        <p:nvSpPr>
          <p:cNvPr id="43043" name="Line 27"/>
          <p:cNvSpPr>
            <a:spLocks noChangeShapeType="1"/>
          </p:cNvSpPr>
          <p:nvPr/>
        </p:nvSpPr>
        <p:spPr bwMode="auto">
          <a:xfrm>
            <a:off x="4495800" y="2781300"/>
            <a:ext cx="168275" cy="31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de-DE"/>
          </a:p>
        </p:txBody>
      </p:sp>
      <p:pic>
        <p:nvPicPr>
          <p:cNvPr id="43044" name="Picture 24" descr="Menschen"/>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7667625" y="2520950"/>
            <a:ext cx="133191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45" name="Line 32"/>
          <p:cNvSpPr>
            <a:spLocks noChangeShapeType="1"/>
          </p:cNvSpPr>
          <p:nvPr/>
        </p:nvSpPr>
        <p:spPr bwMode="auto">
          <a:xfrm>
            <a:off x="4500563" y="5300663"/>
            <a:ext cx="30956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de-DE"/>
          </a:p>
        </p:txBody>
      </p:sp>
      <p:sp>
        <p:nvSpPr>
          <p:cNvPr id="43046" name="Line 27"/>
          <p:cNvSpPr>
            <a:spLocks noChangeShapeType="1"/>
          </p:cNvSpPr>
          <p:nvPr/>
        </p:nvSpPr>
        <p:spPr bwMode="auto">
          <a:xfrm>
            <a:off x="2914650" y="2781300"/>
            <a:ext cx="14605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0" tIns="0" rIns="0" bIns="0">
            <a:spAutoFit/>
          </a:bodyPr>
          <a:lstStyle/>
          <a:p>
            <a:endParaRPr lang="de-DE"/>
          </a:p>
        </p:txBody>
      </p:sp>
      <p:sp>
        <p:nvSpPr>
          <p:cNvPr id="180266" name="Rectangle 15"/>
          <p:cNvSpPr>
            <a:spLocks noChangeArrowheads="1"/>
          </p:cNvSpPr>
          <p:nvPr/>
        </p:nvSpPr>
        <p:spPr bwMode="auto">
          <a:xfrm>
            <a:off x="1562100" y="1416050"/>
            <a:ext cx="1333500" cy="896938"/>
          </a:xfrm>
          <a:prstGeom prst="rect">
            <a:avLst/>
          </a:prstGeom>
          <a:solidFill>
            <a:schemeClr val="tx2">
              <a:lumMod val="20000"/>
              <a:lumOff val="80000"/>
            </a:schemeClr>
          </a:solidFill>
          <a:ln w="3175">
            <a:solidFill>
              <a:srgbClr val="7F7F7F"/>
            </a:solidFill>
            <a:miter lim="800000"/>
            <a:headEnd/>
            <a:tailEnd/>
          </a:ln>
          <a:effectLst/>
        </p:spPr>
        <p:txBody>
          <a:bodyPr wrap="none"/>
          <a:lstStyle/>
          <a:p>
            <a:pPr algn="ctr">
              <a:defRPr/>
            </a:pPr>
            <a:r>
              <a:rPr lang="de-DE" sz="1200" b="1" dirty="0">
                <a:solidFill>
                  <a:srgbClr val="000000"/>
                </a:solidFill>
                <a:latin typeface="Arial"/>
                <a:cs typeface="Arial" pitchFamily="34" charset="0"/>
              </a:rPr>
              <a:t>Evaluation </a:t>
            </a:r>
            <a:r>
              <a:rPr lang="de-DE" sz="1200" b="1" dirty="0" err="1">
                <a:solidFill>
                  <a:srgbClr val="000000"/>
                </a:solidFill>
                <a:latin typeface="Arial"/>
                <a:cs typeface="Arial" pitchFamily="34" charset="0"/>
              </a:rPr>
              <a:t>of</a:t>
            </a:r>
            <a:endParaRPr lang="de-DE" sz="1200" b="1" dirty="0">
              <a:solidFill>
                <a:srgbClr val="000000"/>
              </a:solidFill>
              <a:latin typeface="Arial"/>
              <a:cs typeface="Arial" pitchFamily="34" charset="0"/>
            </a:endParaRPr>
          </a:p>
          <a:p>
            <a:pPr algn="ctr">
              <a:defRPr/>
            </a:pPr>
            <a:r>
              <a:rPr lang="de-DE" sz="1200" b="1" dirty="0">
                <a:solidFill>
                  <a:srgbClr val="000000"/>
                </a:solidFill>
                <a:latin typeface="Arial"/>
                <a:cs typeface="Arial" pitchFamily="34" charset="0"/>
              </a:rPr>
              <a:t>remote </a:t>
            </a:r>
            <a:r>
              <a:rPr lang="de-DE" sz="1200" b="1" dirty="0" err="1">
                <a:solidFill>
                  <a:srgbClr val="000000"/>
                </a:solidFill>
                <a:latin typeface="Arial"/>
                <a:cs typeface="Arial" pitchFamily="34" charset="0"/>
              </a:rPr>
              <a:t>sensing</a:t>
            </a:r>
            <a:r>
              <a:rPr lang="de-DE" sz="1200" b="1" dirty="0">
                <a:solidFill>
                  <a:srgbClr val="000000"/>
                </a:solidFill>
                <a:latin typeface="Arial"/>
                <a:cs typeface="Arial" pitchFamily="34" charset="0"/>
              </a:rPr>
              <a:t> </a:t>
            </a:r>
          </a:p>
          <a:p>
            <a:pPr algn="ctr">
              <a:defRPr/>
            </a:pPr>
            <a:r>
              <a:rPr lang="de-DE" sz="1200" b="1" dirty="0" err="1">
                <a:solidFill>
                  <a:srgbClr val="000000"/>
                </a:solidFill>
                <a:latin typeface="Arial"/>
                <a:cs typeface="Arial" pitchFamily="34" charset="0"/>
              </a:rPr>
              <a:t>data</a:t>
            </a:r>
            <a:endParaRPr lang="de-DE" sz="1200" b="1" dirty="0">
              <a:solidFill>
                <a:srgbClr val="000000"/>
              </a:solidFill>
              <a:latin typeface="Arial"/>
              <a:cs typeface="Arial" pitchFamily="34" charset="0"/>
            </a:endParaRPr>
          </a:p>
          <a:p>
            <a:pPr algn="ctr">
              <a:defRPr/>
            </a:pPr>
            <a:r>
              <a:rPr lang="de-DE" sz="1200" b="1" dirty="0">
                <a:solidFill>
                  <a:srgbClr val="000000"/>
                </a:solidFill>
                <a:latin typeface="Arial"/>
                <a:cs typeface="Arial" pitchFamily="34" charset="0"/>
              </a:rPr>
              <a:t>(</a:t>
            </a:r>
            <a:r>
              <a:rPr lang="de-DE" sz="1200" b="1" dirty="0" err="1">
                <a:solidFill>
                  <a:srgbClr val="000000"/>
                </a:solidFill>
                <a:latin typeface="Arial"/>
                <a:cs typeface="Arial" pitchFamily="34" charset="0"/>
              </a:rPr>
              <a:t>satellite</a:t>
            </a:r>
            <a:r>
              <a:rPr lang="de-DE" sz="1200" b="1" dirty="0">
                <a:solidFill>
                  <a:srgbClr val="000000"/>
                </a:solidFill>
                <a:latin typeface="Arial"/>
                <a:cs typeface="Arial" pitchFamily="34" charset="0"/>
              </a:rPr>
              <a:t>, </a:t>
            </a:r>
            <a:r>
              <a:rPr lang="de-DE" sz="1200" b="1" dirty="0" err="1">
                <a:solidFill>
                  <a:srgbClr val="000000"/>
                </a:solidFill>
                <a:latin typeface="Arial"/>
                <a:cs typeface="Arial" pitchFamily="34" charset="0"/>
              </a:rPr>
              <a:t>radar</a:t>
            </a:r>
            <a:r>
              <a:rPr lang="de-DE" sz="1200" b="1" dirty="0">
                <a:solidFill>
                  <a:srgbClr val="000000"/>
                </a:solidFill>
                <a:latin typeface="Arial"/>
                <a:cs typeface="Arial" pitchFamily="34" charset="0"/>
              </a:rPr>
              <a:t>)</a:t>
            </a:r>
          </a:p>
          <a:p>
            <a:pPr algn="ctr">
              <a:defRPr/>
            </a:pPr>
            <a:r>
              <a:rPr lang="de-DE" sz="1200" dirty="0">
                <a:solidFill>
                  <a:srgbClr val="000000"/>
                </a:solidFill>
                <a:latin typeface="Arial"/>
                <a:cs typeface="Arial" pitchFamily="34" charset="0"/>
              </a:rPr>
              <a:t> </a:t>
            </a:r>
          </a:p>
          <a:p>
            <a:pPr algn="ctr">
              <a:defRPr/>
            </a:pPr>
            <a:endParaRPr lang="de-DE" sz="1400" dirty="0">
              <a:solidFill>
                <a:srgbClr val="000000"/>
              </a:solidFill>
              <a:latin typeface="Arial"/>
              <a:cs typeface="Arial" pitchFamily="34" charset="0"/>
            </a:endParaRPr>
          </a:p>
          <a:p>
            <a:pPr algn="ctr">
              <a:defRPr/>
            </a:pPr>
            <a:endParaRPr lang="de-DE" sz="1400" dirty="0">
              <a:solidFill>
                <a:srgbClr val="D2E1F5"/>
              </a:solidFill>
              <a:latin typeface="Book Antiqua" pitchFamily="18" charset="0"/>
              <a:cs typeface="Arial" pitchFamily="34" charset="0"/>
            </a:endParaRPr>
          </a:p>
          <a:p>
            <a:pPr algn="ctr">
              <a:defRPr/>
            </a:pPr>
            <a:endParaRPr lang="de-DE" sz="2000" b="1" dirty="0">
              <a:solidFill>
                <a:srgbClr val="D2E1F5"/>
              </a:solidFill>
              <a:latin typeface="Book Antiqua" pitchFamily="18" charset="0"/>
              <a:cs typeface="Arial" pitchFamily="34" charset="0"/>
            </a:endParaRPr>
          </a:p>
        </p:txBody>
      </p:sp>
      <p:sp>
        <p:nvSpPr>
          <p:cNvPr id="43048" name="Line 27"/>
          <p:cNvSpPr>
            <a:spLocks noChangeShapeType="1"/>
          </p:cNvSpPr>
          <p:nvPr/>
        </p:nvSpPr>
        <p:spPr bwMode="auto">
          <a:xfrm>
            <a:off x="2913063" y="1916113"/>
            <a:ext cx="14605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de-DE"/>
          </a:p>
        </p:txBody>
      </p:sp>
      <p:sp>
        <p:nvSpPr>
          <p:cNvPr id="43049" name="Line 27"/>
          <p:cNvSpPr>
            <a:spLocks noChangeShapeType="1"/>
          </p:cNvSpPr>
          <p:nvPr/>
        </p:nvSpPr>
        <p:spPr bwMode="auto">
          <a:xfrm flipH="1">
            <a:off x="2233613" y="2225675"/>
            <a:ext cx="0" cy="1746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de-DE"/>
          </a:p>
        </p:txBody>
      </p:sp>
      <p:sp>
        <p:nvSpPr>
          <p:cNvPr id="43050" name="Textfeld 1"/>
          <p:cNvSpPr txBox="1">
            <a:spLocks noChangeArrowheads="1"/>
          </p:cNvSpPr>
          <p:nvPr/>
        </p:nvSpPr>
        <p:spPr bwMode="auto">
          <a:xfrm>
            <a:off x="71438" y="981075"/>
            <a:ext cx="8893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1400" b="1">
                <a:solidFill>
                  <a:srgbClr val="000000"/>
                </a:solidFill>
                <a:cs typeface="Arial" pitchFamily="34" charset="0"/>
              </a:rPr>
              <a:t>  Observation  Analysis / Forecasting (0–2h; 2h–7 days)  Post-Processing  Meteorologist       Customer  </a:t>
            </a:r>
          </a:p>
        </p:txBody>
      </p:sp>
      <p:sp>
        <p:nvSpPr>
          <p:cNvPr id="43051" name="Line 26"/>
          <p:cNvSpPr>
            <a:spLocks noChangeShapeType="1"/>
          </p:cNvSpPr>
          <p:nvPr/>
        </p:nvSpPr>
        <p:spPr bwMode="auto">
          <a:xfrm>
            <a:off x="1366838" y="2989263"/>
            <a:ext cx="215900" cy="158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de-DE"/>
          </a:p>
        </p:txBody>
      </p:sp>
      <p:pic>
        <p:nvPicPr>
          <p:cNvPr id="43052" name="Grafik 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25413" y="4344988"/>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53" name="Line 26"/>
          <p:cNvSpPr>
            <a:spLocks noChangeShapeType="1"/>
          </p:cNvSpPr>
          <p:nvPr/>
        </p:nvSpPr>
        <p:spPr bwMode="auto">
          <a:xfrm>
            <a:off x="1354138" y="4959350"/>
            <a:ext cx="215900" cy="15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de-DE"/>
          </a:p>
        </p:txBody>
      </p:sp>
      <p:pic>
        <p:nvPicPr>
          <p:cNvPr id="43054" name="Grafik 1"/>
          <p:cNvPicPr>
            <a:picLocks noChangeAspect="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6183313" y="2286000"/>
            <a:ext cx="10207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p:cNvSpPr>
            <a:spLocks noChangeArrowheads="1"/>
          </p:cNvSpPr>
          <p:nvPr/>
        </p:nvSpPr>
        <p:spPr bwMode="auto">
          <a:xfrm>
            <a:off x="150813" y="5940425"/>
            <a:ext cx="8813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a:solidFill>
                  <a:srgbClr val="FF0000"/>
                </a:solidFill>
                <a:cs typeface="Arial" pitchFamily="34" charset="0"/>
              </a:rPr>
              <a:t>Quantify the </a:t>
            </a:r>
            <a:r>
              <a:rPr lang="de-DE" altLang="de-DE" b="1" i="1">
                <a:solidFill>
                  <a:srgbClr val="FF0000"/>
                </a:solidFill>
                <a:cs typeface="Arial" pitchFamily="34" charset="0"/>
              </a:rPr>
              <a:t>uncertainty</a:t>
            </a:r>
            <a:r>
              <a:rPr lang="de-DE" altLang="de-DE">
                <a:solidFill>
                  <a:srgbClr val="FF0000"/>
                </a:solidFill>
                <a:cs typeface="Arial" pitchFamily="34" charset="0"/>
              </a:rPr>
              <a:t> of measurement, initial state (analysis), and forecast!</a:t>
            </a:r>
            <a:endParaRPr lang="en-GB" altLang="de-DE">
              <a:solidFill>
                <a:srgbClr val="FF0000"/>
              </a:solidFill>
              <a:cs typeface="Arial" pitchFamily="34" charset="0"/>
            </a:endParaRPr>
          </a:p>
        </p:txBody>
      </p:sp>
      <p:pic>
        <p:nvPicPr>
          <p:cNvPr id="43056" name="Picture 12" descr="K:\Deutscher Wetterdienst\Corporate Design Aktuell\DWD-Logo-Komplett\20mm\RGB\Wortbildmarke mit Claim\bmp\Wortbildmarke-und-Claim-positiv-auf-weiss.bmp"/>
          <p:cNvPicPr>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6594475" y="188913"/>
            <a:ext cx="22955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a:spLocks noChangeArrowheads="1"/>
          </p:cNvSpPr>
          <p:nvPr/>
        </p:nvSpPr>
        <p:spPr bwMode="auto">
          <a:xfrm>
            <a:off x="1571625" y="2420938"/>
            <a:ext cx="1344613" cy="324008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de-DE">
              <a:solidFill>
                <a:srgbClr val="000000"/>
              </a:solidFill>
            </a:endParaRPr>
          </a:p>
        </p:txBody>
      </p:sp>
      <p:sp>
        <p:nvSpPr>
          <p:cNvPr id="43022" name="Line 29"/>
          <p:cNvSpPr>
            <a:spLocks noChangeShapeType="1"/>
          </p:cNvSpPr>
          <p:nvPr/>
        </p:nvSpPr>
        <p:spPr bwMode="auto">
          <a:xfrm>
            <a:off x="2913063" y="5516563"/>
            <a:ext cx="47117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de-DE"/>
          </a:p>
        </p:txBody>
      </p:sp>
    </p:spTree>
    <p:extLst>
      <p:ext uri="{BB962C8B-B14F-4D97-AF65-F5344CB8AC3E}">
        <p14:creationId xmlns:p14="http://schemas.microsoft.com/office/powerpoint/2010/main" val="101006188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Grafik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3556000"/>
            <a:ext cx="2376487"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4"/>
          <p:cNvSpPr>
            <a:spLocks noChangeArrowheads="1"/>
          </p:cNvSpPr>
          <p:nvPr/>
        </p:nvSpPr>
        <p:spPr bwMode="auto">
          <a:xfrm>
            <a:off x="395288" y="3556000"/>
            <a:ext cx="5616575" cy="8985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0" anchor="ctr"/>
          <a:lstStyle>
            <a:lvl1pPr>
              <a:spcBef>
                <a:spcPct val="40000"/>
              </a:spcBef>
              <a:buClr>
                <a:schemeClr val="tx2"/>
              </a:buClr>
              <a:buSzPct val="95000"/>
              <a:buFont typeface="Wingdings" pitchFamily="2" charset="2"/>
              <a:buChar char="è"/>
              <a:defRPr>
                <a:solidFill>
                  <a:schemeClr val="tx1"/>
                </a:solidFill>
                <a:latin typeface="Arial" charset="0"/>
              </a:defRPr>
            </a:lvl1pPr>
            <a:lvl2pPr marL="742950" indent="-285750">
              <a:spcBef>
                <a:spcPct val="40000"/>
              </a:spcBef>
              <a:buClr>
                <a:schemeClr val="tx2"/>
              </a:buClr>
              <a:buSzPct val="95000"/>
              <a:buFont typeface="Wingdings" pitchFamily="2" charset="2"/>
              <a:buChar char="è"/>
              <a:defRPr>
                <a:solidFill>
                  <a:schemeClr val="tx1"/>
                </a:solidFill>
                <a:latin typeface="Arial" charset="0"/>
              </a:defRPr>
            </a:lvl2pPr>
            <a:lvl3pPr marL="1143000" indent="-228600">
              <a:spcBef>
                <a:spcPct val="40000"/>
              </a:spcBef>
              <a:buClr>
                <a:schemeClr val="tx2"/>
              </a:buClr>
              <a:buSzPct val="95000"/>
              <a:buFont typeface="Wingdings" pitchFamily="2" charset="2"/>
              <a:buChar char="è"/>
              <a:defRPr>
                <a:solidFill>
                  <a:schemeClr val="tx1"/>
                </a:solidFill>
                <a:latin typeface="Arial" charset="0"/>
              </a:defRPr>
            </a:lvl3pPr>
            <a:lvl4pPr marL="1600200" indent="-228600">
              <a:spcBef>
                <a:spcPct val="40000"/>
              </a:spcBef>
              <a:buClr>
                <a:schemeClr val="tx2"/>
              </a:buClr>
              <a:buSzPct val="95000"/>
              <a:buFont typeface="Wingdings" pitchFamily="2" charset="2"/>
              <a:buChar char="è"/>
              <a:defRPr>
                <a:solidFill>
                  <a:schemeClr val="tx1"/>
                </a:solidFill>
                <a:latin typeface="Arial" charset="0"/>
              </a:defRPr>
            </a:lvl4pPr>
            <a:lvl5pPr marL="2057400" indent="-228600">
              <a:spcBef>
                <a:spcPct val="40000"/>
              </a:spcBef>
              <a:buClr>
                <a:schemeClr val="tx2"/>
              </a:buClr>
              <a:buSzPct val="95000"/>
              <a:buFont typeface="Wingdings" pitchFamily="2" charset="2"/>
              <a:buChar char="è"/>
              <a:defRPr>
                <a:solidFill>
                  <a:schemeClr val="tx1"/>
                </a:solidFill>
                <a:latin typeface="Arial" charset="0"/>
              </a:defRPr>
            </a:lvl5pPr>
            <a:lvl6pPr marL="25146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6pPr>
            <a:lvl7pPr marL="29718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7pPr>
            <a:lvl8pPr marL="34290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8pPr>
            <a:lvl9pPr marL="38862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9pPr>
          </a:lstStyle>
          <a:p>
            <a:pPr eaLnBrk="1" hangingPunct="1">
              <a:spcBef>
                <a:spcPct val="0"/>
              </a:spcBef>
              <a:buClrTx/>
              <a:buSzTx/>
              <a:buFontTx/>
              <a:buNone/>
            </a:pPr>
            <a:r>
              <a:rPr lang="de-DE" altLang="de-DE" sz="2800" b="1" dirty="0" err="1" smtClean="0">
                <a:solidFill>
                  <a:schemeClr val="bg1"/>
                </a:solidFill>
              </a:rPr>
              <a:t>What</a:t>
            </a:r>
            <a:r>
              <a:rPr lang="de-DE" altLang="de-DE" sz="2800" b="1" dirty="0" smtClean="0">
                <a:solidFill>
                  <a:schemeClr val="bg1"/>
                </a:solidFill>
              </a:rPr>
              <a:t> </a:t>
            </a:r>
            <a:r>
              <a:rPr lang="de-DE" altLang="de-DE" sz="2800" b="1" dirty="0" err="1" smtClean="0">
                <a:solidFill>
                  <a:schemeClr val="bg1"/>
                </a:solidFill>
              </a:rPr>
              <a:t>makes</a:t>
            </a:r>
            <a:r>
              <a:rPr lang="de-DE" altLang="de-DE" sz="2800" b="1" dirty="0" smtClean="0">
                <a:solidFill>
                  <a:schemeClr val="bg1"/>
                </a:solidFill>
              </a:rPr>
              <a:t> NWP a </a:t>
            </a:r>
            <a:r>
              <a:rPr lang="de-DE" altLang="de-DE" sz="2800" b="1" dirty="0" err="1" smtClean="0">
                <a:solidFill>
                  <a:schemeClr val="bg1"/>
                </a:solidFill>
              </a:rPr>
              <a:t>rather</a:t>
            </a:r>
            <a:r>
              <a:rPr lang="de-DE" altLang="de-DE" sz="2800" b="1" dirty="0" smtClean="0">
                <a:solidFill>
                  <a:schemeClr val="bg1"/>
                </a:solidFill>
              </a:rPr>
              <a:t> </a:t>
            </a:r>
            <a:r>
              <a:rPr lang="de-DE" altLang="de-DE" sz="2800" b="1" dirty="0" err="1" smtClean="0">
                <a:solidFill>
                  <a:schemeClr val="bg1"/>
                </a:solidFill>
              </a:rPr>
              <a:t>difficult</a:t>
            </a:r>
            <a:r>
              <a:rPr lang="de-DE" altLang="de-DE" sz="2800" b="1" dirty="0" smtClean="0">
                <a:solidFill>
                  <a:schemeClr val="bg1"/>
                </a:solidFill>
              </a:rPr>
              <a:t> </a:t>
            </a:r>
            <a:r>
              <a:rPr lang="de-DE" altLang="de-DE" sz="2800" b="1" dirty="0" err="1" smtClean="0">
                <a:solidFill>
                  <a:schemeClr val="bg1"/>
                </a:solidFill>
              </a:rPr>
              <a:t>task</a:t>
            </a:r>
            <a:r>
              <a:rPr lang="de-DE" altLang="de-DE" sz="2800" b="1" dirty="0" smtClean="0">
                <a:solidFill>
                  <a:schemeClr val="bg1"/>
                </a:solidFill>
              </a:rPr>
              <a:t>?</a:t>
            </a:r>
            <a:endParaRPr lang="de-DE" altLang="de-DE" sz="2800" b="1" dirty="0">
              <a:solidFill>
                <a:schemeClr val="bg1"/>
              </a:solidFill>
            </a:endParaRPr>
          </a:p>
        </p:txBody>
      </p:sp>
      <p:sp>
        <p:nvSpPr>
          <p:cNvPr id="10244" name="Rectangle 2"/>
          <p:cNvSpPr>
            <a:spLocks noGrp="1" noChangeArrowheads="1"/>
          </p:cNvSpPr>
          <p:nvPr>
            <p:ph type="ctrTitle"/>
          </p:nvPr>
        </p:nvSpPr>
        <p:spPr>
          <a:xfrm>
            <a:off x="390525" y="4005263"/>
            <a:ext cx="8207375" cy="898525"/>
          </a:xfrm>
        </p:spPr>
        <p:txBody>
          <a:bodyPr anchorCtr="0"/>
          <a:lstStyle/>
          <a:p>
            <a:pPr algn="l"/>
            <a:r>
              <a:rPr lang="de-DE" altLang="de-DE" sz="2000" dirty="0" smtClean="0"/>
              <a:t>The </a:t>
            </a:r>
            <a:r>
              <a:rPr lang="de-DE" altLang="de-DE" sz="2000" dirty="0" err="1" smtClean="0"/>
              <a:t>multiscale</a:t>
            </a:r>
            <a:r>
              <a:rPr lang="de-DE" altLang="de-DE" sz="2000" dirty="0" smtClean="0"/>
              <a:t> </a:t>
            </a:r>
            <a:r>
              <a:rPr lang="de-DE" altLang="de-DE" sz="2000" dirty="0" err="1" smtClean="0"/>
              <a:t>nature</a:t>
            </a:r>
            <a:r>
              <a:rPr lang="de-DE" altLang="de-DE" sz="2000" dirty="0" smtClean="0"/>
              <a:t> </a:t>
            </a:r>
            <a:r>
              <a:rPr lang="de-DE" altLang="de-DE" sz="2000" dirty="0" err="1" smtClean="0"/>
              <a:t>of</a:t>
            </a:r>
            <a:r>
              <a:rPr lang="de-DE" altLang="de-DE" sz="2000" dirty="0" smtClean="0"/>
              <a:t> </a:t>
            </a:r>
            <a:r>
              <a:rPr lang="de-DE" altLang="de-DE" sz="2000" dirty="0" err="1" smtClean="0"/>
              <a:t>atmospheric</a:t>
            </a:r>
            <a:r>
              <a:rPr lang="de-DE" altLang="de-DE" sz="2000" dirty="0" smtClean="0"/>
              <a:t> </a:t>
            </a:r>
            <a:r>
              <a:rPr lang="de-DE" altLang="de-DE" sz="2000" dirty="0" err="1" smtClean="0"/>
              <a:t>flows</a:t>
            </a:r>
            <a:endParaRPr lang="de-DE" altLang="de-DE" sz="2000" dirty="0" smtClean="0"/>
          </a:p>
        </p:txBody>
      </p:sp>
    </p:spTree>
    <p:extLst>
      <p:ext uri="{BB962C8B-B14F-4D97-AF65-F5344CB8AC3E}">
        <p14:creationId xmlns:p14="http://schemas.microsoft.com/office/powerpoint/2010/main" val="10274608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p:cNvGrpSpPr/>
          <p:nvPr/>
        </p:nvGrpSpPr>
        <p:grpSpPr>
          <a:xfrm>
            <a:off x="1280821" y="1345235"/>
            <a:ext cx="6891579" cy="4880451"/>
            <a:chOff x="1435152" y="1059359"/>
            <a:chExt cx="6891579" cy="4880451"/>
          </a:xfrm>
        </p:grpSpPr>
        <p:sp>
          <p:nvSpPr>
            <p:cNvPr id="5" name="Textfeld 4"/>
            <p:cNvSpPr txBox="1"/>
            <p:nvPr/>
          </p:nvSpPr>
          <p:spPr>
            <a:xfrm>
              <a:off x="7521702" y="1891358"/>
              <a:ext cx="805029" cy="261610"/>
            </a:xfrm>
            <a:prstGeom prst="rect">
              <a:avLst/>
            </a:prstGeom>
            <a:noFill/>
          </p:spPr>
          <p:txBody>
            <a:bodyPr wrap="none" rtlCol="0">
              <a:spAutoFit/>
            </a:bodyPr>
            <a:lstStyle/>
            <a:p>
              <a:r>
                <a:rPr lang="en-US" sz="1100" b="1" dirty="0" smtClean="0">
                  <a:solidFill>
                    <a:srgbClr val="0000FF"/>
                  </a:solidFill>
                </a:rPr>
                <a:t>Seasonal</a:t>
              </a:r>
              <a:endParaRPr lang="en-US" sz="1100" b="1" dirty="0">
                <a:solidFill>
                  <a:srgbClr val="0000FF"/>
                </a:solidFill>
              </a:endParaRPr>
            </a:p>
          </p:txBody>
        </p:sp>
        <p:sp>
          <p:nvSpPr>
            <p:cNvPr id="7" name="Textfeld 6"/>
            <p:cNvSpPr txBox="1"/>
            <p:nvPr/>
          </p:nvSpPr>
          <p:spPr>
            <a:xfrm>
              <a:off x="7532954" y="2168357"/>
              <a:ext cx="724878" cy="261610"/>
            </a:xfrm>
            <a:prstGeom prst="rect">
              <a:avLst/>
            </a:prstGeom>
            <a:noFill/>
          </p:spPr>
          <p:txBody>
            <a:bodyPr wrap="none" rtlCol="0">
              <a:spAutoFit/>
            </a:bodyPr>
            <a:lstStyle/>
            <a:p>
              <a:r>
                <a:rPr lang="en-US" sz="1100" b="1" dirty="0" smtClean="0">
                  <a:solidFill>
                    <a:srgbClr val="0000FF"/>
                  </a:solidFill>
                </a:rPr>
                <a:t>Monthly</a:t>
              </a:r>
              <a:endParaRPr lang="en-US" sz="1100" b="1" dirty="0">
                <a:solidFill>
                  <a:srgbClr val="0000FF"/>
                </a:solidFill>
              </a:endParaRPr>
            </a:p>
          </p:txBody>
        </p:sp>
        <p:sp>
          <p:nvSpPr>
            <p:cNvPr id="8" name="Textfeld 7"/>
            <p:cNvSpPr txBox="1"/>
            <p:nvPr/>
          </p:nvSpPr>
          <p:spPr>
            <a:xfrm>
              <a:off x="7532954" y="2468015"/>
              <a:ext cx="787395" cy="261610"/>
            </a:xfrm>
            <a:prstGeom prst="rect">
              <a:avLst/>
            </a:prstGeom>
            <a:noFill/>
          </p:spPr>
          <p:txBody>
            <a:bodyPr wrap="none" rtlCol="0">
              <a:spAutoFit/>
            </a:bodyPr>
            <a:lstStyle/>
            <a:p>
              <a:r>
                <a:rPr lang="en-US" sz="1100" b="1" dirty="0" smtClean="0">
                  <a:solidFill>
                    <a:srgbClr val="0000FF"/>
                  </a:solidFill>
                </a:rPr>
                <a:t>Biweekly</a:t>
              </a:r>
              <a:endParaRPr lang="en-US" sz="1100" b="1" dirty="0">
                <a:solidFill>
                  <a:srgbClr val="0000FF"/>
                </a:solidFill>
              </a:endParaRPr>
            </a:p>
          </p:txBody>
        </p:sp>
        <p:sp>
          <p:nvSpPr>
            <p:cNvPr id="9" name="Textfeld 8"/>
            <p:cNvSpPr txBox="1"/>
            <p:nvPr/>
          </p:nvSpPr>
          <p:spPr>
            <a:xfrm>
              <a:off x="7532954" y="3291607"/>
              <a:ext cx="631904" cy="261610"/>
            </a:xfrm>
            <a:prstGeom prst="rect">
              <a:avLst/>
            </a:prstGeom>
            <a:noFill/>
          </p:spPr>
          <p:txBody>
            <a:bodyPr wrap="none" rtlCol="0">
              <a:spAutoFit/>
            </a:bodyPr>
            <a:lstStyle/>
            <a:p>
              <a:r>
                <a:rPr lang="en-US" sz="1100" b="1" dirty="0" smtClean="0">
                  <a:solidFill>
                    <a:srgbClr val="0000FF"/>
                  </a:solidFill>
                </a:rPr>
                <a:t>Hourly</a:t>
              </a:r>
              <a:endParaRPr lang="en-US" sz="1100" b="1" dirty="0">
                <a:solidFill>
                  <a:srgbClr val="0000FF"/>
                </a:solidFill>
              </a:endParaRPr>
            </a:p>
          </p:txBody>
        </p:sp>
        <p:sp>
          <p:nvSpPr>
            <p:cNvPr id="10" name="Textfeld 9"/>
            <p:cNvSpPr txBox="1"/>
            <p:nvPr/>
          </p:nvSpPr>
          <p:spPr>
            <a:xfrm>
              <a:off x="7524328" y="4253589"/>
              <a:ext cx="716863" cy="261610"/>
            </a:xfrm>
            <a:prstGeom prst="rect">
              <a:avLst/>
            </a:prstGeom>
            <a:noFill/>
          </p:spPr>
          <p:txBody>
            <a:bodyPr wrap="none" rtlCol="0">
              <a:spAutoFit/>
            </a:bodyPr>
            <a:lstStyle/>
            <a:p>
              <a:r>
                <a:rPr lang="en-US" sz="1100" b="1" dirty="0" smtClean="0">
                  <a:solidFill>
                    <a:srgbClr val="0000FF"/>
                  </a:solidFill>
                </a:rPr>
                <a:t>Minutes</a:t>
              </a:r>
              <a:endParaRPr lang="en-US" sz="1100" b="1" dirty="0">
                <a:solidFill>
                  <a:srgbClr val="0000FF"/>
                </a:solidFill>
              </a:endParaRPr>
            </a:p>
          </p:txBody>
        </p:sp>
        <p:sp>
          <p:nvSpPr>
            <p:cNvPr id="11" name="Textfeld 10"/>
            <p:cNvSpPr txBox="1"/>
            <p:nvPr/>
          </p:nvSpPr>
          <p:spPr>
            <a:xfrm>
              <a:off x="7524328" y="5019799"/>
              <a:ext cx="774571" cy="261610"/>
            </a:xfrm>
            <a:prstGeom prst="rect">
              <a:avLst/>
            </a:prstGeom>
            <a:noFill/>
          </p:spPr>
          <p:txBody>
            <a:bodyPr wrap="none" rtlCol="0">
              <a:spAutoFit/>
            </a:bodyPr>
            <a:lstStyle/>
            <a:p>
              <a:r>
                <a:rPr lang="en-US" sz="1100" b="1" dirty="0" smtClean="0">
                  <a:solidFill>
                    <a:srgbClr val="0000FF"/>
                  </a:solidFill>
                </a:rPr>
                <a:t>Seconds</a:t>
              </a:r>
              <a:endParaRPr lang="en-US" sz="1100" b="1" dirty="0">
                <a:solidFill>
                  <a:srgbClr val="0000FF"/>
                </a:solidFill>
              </a:endParaRPr>
            </a:p>
          </p:txBody>
        </p:sp>
        <p:sp>
          <p:nvSpPr>
            <p:cNvPr id="12" name="Textfeld 11"/>
            <p:cNvSpPr txBox="1"/>
            <p:nvPr/>
          </p:nvSpPr>
          <p:spPr>
            <a:xfrm>
              <a:off x="2123728" y="1260538"/>
              <a:ext cx="825867" cy="261610"/>
            </a:xfrm>
            <a:prstGeom prst="rect">
              <a:avLst/>
            </a:prstGeom>
            <a:noFill/>
          </p:spPr>
          <p:txBody>
            <a:bodyPr wrap="none" rtlCol="0">
              <a:spAutoFit/>
            </a:bodyPr>
            <a:lstStyle/>
            <a:p>
              <a:r>
                <a:rPr lang="en-US" sz="1100" b="1" dirty="0" smtClean="0">
                  <a:solidFill>
                    <a:srgbClr val="0000FF"/>
                  </a:solidFill>
                </a:rPr>
                <a:t>mm scale</a:t>
              </a:r>
              <a:endParaRPr lang="en-US" sz="1100" b="1" dirty="0">
                <a:solidFill>
                  <a:srgbClr val="0000FF"/>
                </a:solidFill>
              </a:endParaRPr>
            </a:p>
          </p:txBody>
        </p:sp>
        <p:sp>
          <p:nvSpPr>
            <p:cNvPr id="13" name="Textfeld 12"/>
            <p:cNvSpPr txBox="1"/>
            <p:nvPr/>
          </p:nvSpPr>
          <p:spPr>
            <a:xfrm>
              <a:off x="3751123" y="1059359"/>
              <a:ext cx="1186543" cy="261610"/>
            </a:xfrm>
            <a:prstGeom prst="rect">
              <a:avLst/>
            </a:prstGeom>
            <a:noFill/>
          </p:spPr>
          <p:txBody>
            <a:bodyPr wrap="none" rtlCol="0">
              <a:spAutoFit/>
            </a:bodyPr>
            <a:lstStyle/>
            <a:p>
              <a:r>
                <a:rPr lang="en-US" sz="1100" b="1" dirty="0">
                  <a:solidFill>
                    <a:srgbClr val="0000FF"/>
                  </a:solidFill>
                </a:rPr>
                <a:t>f</a:t>
              </a:r>
              <a:r>
                <a:rPr lang="en-US" sz="1100" b="1" dirty="0" smtClean="0">
                  <a:solidFill>
                    <a:srgbClr val="0000FF"/>
                  </a:solidFill>
                </a:rPr>
                <a:t>ew hundred m</a:t>
              </a:r>
              <a:endParaRPr lang="en-US" sz="1100" b="1" dirty="0">
                <a:solidFill>
                  <a:srgbClr val="0000FF"/>
                </a:solidFill>
              </a:endParaRPr>
            </a:p>
          </p:txBody>
        </p:sp>
        <p:sp>
          <p:nvSpPr>
            <p:cNvPr id="14" name="Textfeld 13"/>
            <p:cNvSpPr txBox="1"/>
            <p:nvPr/>
          </p:nvSpPr>
          <p:spPr>
            <a:xfrm>
              <a:off x="4779398" y="1254762"/>
              <a:ext cx="888385" cy="261610"/>
            </a:xfrm>
            <a:prstGeom prst="rect">
              <a:avLst/>
            </a:prstGeom>
            <a:noFill/>
          </p:spPr>
          <p:txBody>
            <a:bodyPr wrap="none" rtlCol="0">
              <a:spAutoFit/>
            </a:bodyPr>
            <a:lstStyle/>
            <a:p>
              <a:r>
                <a:rPr lang="en-US" sz="1100" b="1" dirty="0">
                  <a:solidFill>
                    <a:srgbClr val="0000FF"/>
                  </a:solidFill>
                </a:rPr>
                <a:t>t</a:t>
              </a:r>
              <a:r>
                <a:rPr lang="en-US" sz="1100" b="1" dirty="0" smtClean="0">
                  <a:solidFill>
                    <a:srgbClr val="0000FF"/>
                  </a:solidFill>
                </a:rPr>
                <a:t>ens of km</a:t>
              </a:r>
              <a:endParaRPr lang="en-US" sz="1100" b="1" dirty="0">
                <a:solidFill>
                  <a:srgbClr val="0000FF"/>
                </a:solidFill>
              </a:endParaRPr>
            </a:p>
          </p:txBody>
        </p:sp>
        <p:sp>
          <p:nvSpPr>
            <p:cNvPr id="15" name="Textfeld 14"/>
            <p:cNvSpPr txBox="1"/>
            <p:nvPr/>
          </p:nvSpPr>
          <p:spPr>
            <a:xfrm>
              <a:off x="5317958" y="1059359"/>
              <a:ext cx="1335622" cy="261610"/>
            </a:xfrm>
            <a:prstGeom prst="rect">
              <a:avLst/>
            </a:prstGeom>
            <a:noFill/>
          </p:spPr>
          <p:txBody>
            <a:bodyPr wrap="none" rtlCol="0">
              <a:spAutoFit/>
            </a:bodyPr>
            <a:lstStyle/>
            <a:p>
              <a:r>
                <a:rPr lang="en-US" sz="1100" b="1" dirty="0">
                  <a:solidFill>
                    <a:srgbClr val="0000FF"/>
                  </a:solidFill>
                </a:rPr>
                <a:t>f</a:t>
              </a:r>
              <a:r>
                <a:rPr lang="en-US" sz="1100" b="1" dirty="0" smtClean="0">
                  <a:solidFill>
                    <a:srgbClr val="0000FF"/>
                  </a:solidFill>
                </a:rPr>
                <a:t>ew thousand km</a:t>
              </a:r>
              <a:endParaRPr lang="en-US" sz="1100" b="1" dirty="0">
                <a:solidFill>
                  <a:srgbClr val="0000FF"/>
                </a:solidFill>
              </a:endParaRPr>
            </a:p>
          </p:txBody>
        </p:sp>
        <p:sp>
          <p:nvSpPr>
            <p:cNvPr id="16" name="Textfeld 15"/>
            <p:cNvSpPr txBox="1"/>
            <p:nvPr/>
          </p:nvSpPr>
          <p:spPr>
            <a:xfrm>
              <a:off x="6190680" y="1247049"/>
              <a:ext cx="1124026" cy="261610"/>
            </a:xfrm>
            <a:prstGeom prst="rect">
              <a:avLst/>
            </a:prstGeom>
            <a:noFill/>
          </p:spPr>
          <p:txBody>
            <a:bodyPr wrap="none" rtlCol="0">
              <a:spAutoFit/>
            </a:bodyPr>
            <a:lstStyle/>
            <a:p>
              <a:r>
                <a:rPr lang="en-US" sz="1100" b="1" dirty="0" smtClean="0">
                  <a:solidFill>
                    <a:srgbClr val="0000FF"/>
                  </a:solidFill>
                </a:rPr>
                <a:t>Earth’s radius</a:t>
              </a:r>
              <a:endParaRPr lang="en-US" sz="1100" b="1" dirty="0">
                <a:solidFill>
                  <a:srgbClr val="0000FF"/>
                </a:solidFill>
              </a:endParaRPr>
            </a:p>
          </p:txBody>
        </p:sp>
        <p:pic>
          <p:nvPicPr>
            <p:cNvPr id="18" name="Grafik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152" y="1471156"/>
              <a:ext cx="6192203" cy="4468654"/>
            </a:xfrm>
            <a:prstGeom prst="rect">
              <a:avLst/>
            </a:prstGeom>
          </p:spPr>
        </p:pic>
      </p:grpSp>
      <p:sp>
        <p:nvSpPr>
          <p:cNvPr id="20" name="Rectangle 2"/>
          <p:cNvSpPr txBox="1">
            <a:spLocks noChangeArrowheads="1"/>
          </p:cNvSpPr>
          <p:nvPr/>
        </p:nvSpPr>
        <p:spPr>
          <a:xfrm>
            <a:off x="539552" y="404664"/>
            <a:ext cx="5544616" cy="431800"/>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eaLnBrk="1" hangingPunct="1"/>
            <a:r>
              <a:rPr lang="de-DE" altLang="de-DE" kern="0" dirty="0" err="1" smtClean="0"/>
              <a:t>Multiscale</a:t>
            </a:r>
            <a:r>
              <a:rPr lang="de-DE" altLang="de-DE" kern="0" dirty="0" smtClean="0"/>
              <a:t> </a:t>
            </a:r>
            <a:r>
              <a:rPr lang="de-DE" altLang="de-DE" kern="0" dirty="0" err="1" smtClean="0"/>
              <a:t>nature</a:t>
            </a:r>
            <a:r>
              <a:rPr lang="de-DE" altLang="de-DE" kern="0" dirty="0" smtClean="0"/>
              <a:t> </a:t>
            </a:r>
            <a:r>
              <a:rPr lang="de-DE" altLang="de-DE" kern="0" dirty="0" err="1" smtClean="0"/>
              <a:t>of</a:t>
            </a:r>
            <a:r>
              <a:rPr lang="de-DE" altLang="de-DE" kern="0" dirty="0" smtClean="0"/>
              <a:t> </a:t>
            </a:r>
            <a:r>
              <a:rPr lang="de-DE" altLang="de-DE" kern="0" dirty="0" err="1" smtClean="0"/>
              <a:t>atm</a:t>
            </a:r>
            <a:r>
              <a:rPr lang="de-DE" altLang="de-DE" kern="0" dirty="0" smtClean="0"/>
              <a:t>. </a:t>
            </a:r>
            <a:r>
              <a:rPr lang="de-DE" altLang="de-DE" kern="0" dirty="0" err="1" smtClean="0"/>
              <a:t>flows</a:t>
            </a:r>
            <a:endParaRPr lang="de-DE" altLang="de-DE" kern="0" dirty="0" smtClean="0"/>
          </a:p>
        </p:txBody>
      </p:sp>
      <p:sp>
        <p:nvSpPr>
          <p:cNvPr id="21" name="Textfeld 20"/>
          <p:cNvSpPr txBox="1"/>
          <p:nvPr/>
        </p:nvSpPr>
        <p:spPr>
          <a:xfrm>
            <a:off x="254520" y="6064418"/>
            <a:ext cx="1691489" cy="230832"/>
          </a:xfrm>
          <a:prstGeom prst="rect">
            <a:avLst/>
          </a:prstGeom>
          <a:noFill/>
        </p:spPr>
        <p:txBody>
          <a:bodyPr wrap="none" rtlCol="0">
            <a:spAutoFit/>
          </a:bodyPr>
          <a:lstStyle/>
          <a:p>
            <a:r>
              <a:rPr lang="en-US" sz="900" b="1" dirty="0" smtClean="0"/>
              <a:t>Figure from </a:t>
            </a:r>
            <a:r>
              <a:rPr lang="en-US" sz="900" b="1" dirty="0" err="1" smtClean="0"/>
              <a:t>Thuburn</a:t>
            </a:r>
            <a:r>
              <a:rPr lang="en-US" sz="900" b="1" dirty="0" smtClean="0"/>
              <a:t> (2011)</a:t>
            </a:r>
            <a:endParaRPr lang="en-US" sz="900" b="1" dirty="0"/>
          </a:p>
        </p:txBody>
      </p:sp>
    </p:spTree>
    <p:extLst>
      <p:ext uri="{BB962C8B-B14F-4D97-AF65-F5344CB8AC3E}">
        <p14:creationId xmlns:p14="http://schemas.microsoft.com/office/powerpoint/2010/main" val="88959549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p:cNvGrpSpPr/>
          <p:nvPr/>
        </p:nvGrpSpPr>
        <p:grpSpPr>
          <a:xfrm>
            <a:off x="1276884" y="1348235"/>
            <a:ext cx="6891579" cy="4880451"/>
            <a:chOff x="1435152" y="1059359"/>
            <a:chExt cx="6891579" cy="4880451"/>
          </a:xfrm>
        </p:grpSpPr>
        <p:sp>
          <p:nvSpPr>
            <p:cNvPr id="5" name="Textfeld 4"/>
            <p:cNvSpPr txBox="1"/>
            <p:nvPr/>
          </p:nvSpPr>
          <p:spPr>
            <a:xfrm>
              <a:off x="7521702" y="1891358"/>
              <a:ext cx="805029" cy="261610"/>
            </a:xfrm>
            <a:prstGeom prst="rect">
              <a:avLst/>
            </a:prstGeom>
            <a:noFill/>
          </p:spPr>
          <p:txBody>
            <a:bodyPr wrap="none" rtlCol="0">
              <a:spAutoFit/>
            </a:bodyPr>
            <a:lstStyle/>
            <a:p>
              <a:r>
                <a:rPr lang="en-US" sz="1100" b="1" dirty="0" smtClean="0">
                  <a:solidFill>
                    <a:srgbClr val="0000FF"/>
                  </a:solidFill>
                </a:rPr>
                <a:t>Seasonal</a:t>
              </a:r>
              <a:endParaRPr lang="en-US" sz="1100" b="1" dirty="0">
                <a:solidFill>
                  <a:srgbClr val="0000FF"/>
                </a:solidFill>
              </a:endParaRPr>
            </a:p>
          </p:txBody>
        </p:sp>
        <p:sp>
          <p:nvSpPr>
            <p:cNvPr id="7" name="Textfeld 6"/>
            <p:cNvSpPr txBox="1"/>
            <p:nvPr/>
          </p:nvSpPr>
          <p:spPr>
            <a:xfrm>
              <a:off x="7532954" y="2168357"/>
              <a:ext cx="724878" cy="261610"/>
            </a:xfrm>
            <a:prstGeom prst="rect">
              <a:avLst/>
            </a:prstGeom>
            <a:noFill/>
          </p:spPr>
          <p:txBody>
            <a:bodyPr wrap="none" rtlCol="0">
              <a:spAutoFit/>
            </a:bodyPr>
            <a:lstStyle/>
            <a:p>
              <a:r>
                <a:rPr lang="en-US" sz="1100" b="1" dirty="0" smtClean="0">
                  <a:solidFill>
                    <a:srgbClr val="0000FF"/>
                  </a:solidFill>
                </a:rPr>
                <a:t>Monthly</a:t>
              </a:r>
              <a:endParaRPr lang="en-US" sz="1100" b="1" dirty="0">
                <a:solidFill>
                  <a:srgbClr val="0000FF"/>
                </a:solidFill>
              </a:endParaRPr>
            </a:p>
          </p:txBody>
        </p:sp>
        <p:sp>
          <p:nvSpPr>
            <p:cNvPr id="8" name="Textfeld 7"/>
            <p:cNvSpPr txBox="1"/>
            <p:nvPr/>
          </p:nvSpPr>
          <p:spPr>
            <a:xfrm>
              <a:off x="7532954" y="2468015"/>
              <a:ext cx="787395" cy="261610"/>
            </a:xfrm>
            <a:prstGeom prst="rect">
              <a:avLst/>
            </a:prstGeom>
            <a:noFill/>
          </p:spPr>
          <p:txBody>
            <a:bodyPr wrap="none" rtlCol="0">
              <a:spAutoFit/>
            </a:bodyPr>
            <a:lstStyle/>
            <a:p>
              <a:r>
                <a:rPr lang="en-US" sz="1100" b="1" dirty="0" smtClean="0">
                  <a:solidFill>
                    <a:srgbClr val="0000FF"/>
                  </a:solidFill>
                </a:rPr>
                <a:t>Biweekly</a:t>
              </a:r>
              <a:endParaRPr lang="en-US" sz="1100" b="1" dirty="0">
                <a:solidFill>
                  <a:srgbClr val="0000FF"/>
                </a:solidFill>
              </a:endParaRPr>
            </a:p>
          </p:txBody>
        </p:sp>
        <p:sp>
          <p:nvSpPr>
            <p:cNvPr id="9" name="Textfeld 8"/>
            <p:cNvSpPr txBox="1"/>
            <p:nvPr/>
          </p:nvSpPr>
          <p:spPr>
            <a:xfrm>
              <a:off x="7532954" y="3291607"/>
              <a:ext cx="631904" cy="261610"/>
            </a:xfrm>
            <a:prstGeom prst="rect">
              <a:avLst/>
            </a:prstGeom>
            <a:noFill/>
          </p:spPr>
          <p:txBody>
            <a:bodyPr wrap="none" rtlCol="0">
              <a:spAutoFit/>
            </a:bodyPr>
            <a:lstStyle/>
            <a:p>
              <a:r>
                <a:rPr lang="en-US" sz="1100" b="1" dirty="0" smtClean="0">
                  <a:solidFill>
                    <a:srgbClr val="0000FF"/>
                  </a:solidFill>
                </a:rPr>
                <a:t>Hourly</a:t>
              </a:r>
              <a:endParaRPr lang="en-US" sz="1100" b="1" dirty="0">
                <a:solidFill>
                  <a:srgbClr val="0000FF"/>
                </a:solidFill>
              </a:endParaRPr>
            </a:p>
          </p:txBody>
        </p:sp>
        <p:sp>
          <p:nvSpPr>
            <p:cNvPr id="10" name="Textfeld 9"/>
            <p:cNvSpPr txBox="1"/>
            <p:nvPr/>
          </p:nvSpPr>
          <p:spPr>
            <a:xfrm>
              <a:off x="7524328" y="4253589"/>
              <a:ext cx="716863" cy="261610"/>
            </a:xfrm>
            <a:prstGeom prst="rect">
              <a:avLst/>
            </a:prstGeom>
            <a:noFill/>
          </p:spPr>
          <p:txBody>
            <a:bodyPr wrap="none" rtlCol="0">
              <a:spAutoFit/>
            </a:bodyPr>
            <a:lstStyle/>
            <a:p>
              <a:r>
                <a:rPr lang="en-US" sz="1100" b="1" dirty="0" smtClean="0">
                  <a:solidFill>
                    <a:srgbClr val="0000FF"/>
                  </a:solidFill>
                </a:rPr>
                <a:t>Minutes</a:t>
              </a:r>
              <a:endParaRPr lang="en-US" sz="1100" b="1" dirty="0">
                <a:solidFill>
                  <a:srgbClr val="0000FF"/>
                </a:solidFill>
              </a:endParaRPr>
            </a:p>
          </p:txBody>
        </p:sp>
        <p:sp>
          <p:nvSpPr>
            <p:cNvPr id="11" name="Textfeld 10"/>
            <p:cNvSpPr txBox="1"/>
            <p:nvPr/>
          </p:nvSpPr>
          <p:spPr>
            <a:xfrm>
              <a:off x="7524328" y="5019799"/>
              <a:ext cx="774571" cy="261610"/>
            </a:xfrm>
            <a:prstGeom prst="rect">
              <a:avLst/>
            </a:prstGeom>
            <a:noFill/>
          </p:spPr>
          <p:txBody>
            <a:bodyPr wrap="none" rtlCol="0">
              <a:spAutoFit/>
            </a:bodyPr>
            <a:lstStyle/>
            <a:p>
              <a:r>
                <a:rPr lang="en-US" sz="1100" b="1" dirty="0" smtClean="0">
                  <a:solidFill>
                    <a:srgbClr val="0000FF"/>
                  </a:solidFill>
                </a:rPr>
                <a:t>Seconds</a:t>
              </a:r>
              <a:endParaRPr lang="en-US" sz="1100" b="1" dirty="0">
                <a:solidFill>
                  <a:srgbClr val="0000FF"/>
                </a:solidFill>
              </a:endParaRPr>
            </a:p>
          </p:txBody>
        </p:sp>
        <p:sp>
          <p:nvSpPr>
            <p:cNvPr id="12" name="Textfeld 11"/>
            <p:cNvSpPr txBox="1"/>
            <p:nvPr/>
          </p:nvSpPr>
          <p:spPr>
            <a:xfrm>
              <a:off x="2123728" y="1260538"/>
              <a:ext cx="825867" cy="261610"/>
            </a:xfrm>
            <a:prstGeom prst="rect">
              <a:avLst/>
            </a:prstGeom>
            <a:noFill/>
          </p:spPr>
          <p:txBody>
            <a:bodyPr wrap="none" rtlCol="0">
              <a:spAutoFit/>
            </a:bodyPr>
            <a:lstStyle/>
            <a:p>
              <a:r>
                <a:rPr lang="en-US" sz="1100" b="1" dirty="0" smtClean="0">
                  <a:solidFill>
                    <a:srgbClr val="0000FF"/>
                  </a:solidFill>
                </a:rPr>
                <a:t>mm scale</a:t>
              </a:r>
              <a:endParaRPr lang="en-US" sz="1100" b="1" dirty="0">
                <a:solidFill>
                  <a:srgbClr val="0000FF"/>
                </a:solidFill>
              </a:endParaRPr>
            </a:p>
          </p:txBody>
        </p:sp>
        <p:sp>
          <p:nvSpPr>
            <p:cNvPr id="13" name="Textfeld 12"/>
            <p:cNvSpPr txBox="1"/>
            <p:nvPr/>
          </p:nvSpPr>
          <p:spPr>
            <a:xfrm>
              <a:off x="3751123" y="1059359"/>
              <a:ext cx="1186543" cy="261610"/>
            </a:xfrm>
            <a:prstGeom prst="rect">
              <a:avLst/>
            </a:prstGeom>
            <a:noFill/>
          </p:spPr>
          <p:txBody>
            <a:bodyPr wrap="none" rtlCol="0">
              <a:spAutoFit/>
            </a:bodyPr>
            <a:lstStyle/>
            <a:p>
              <a:r>
                <a:rPr lang="en-US" sz="1100" b="1" dirty="0">
                  <a:solidFill>
                    <a:srgbClr val="0000FF"/>
                  </a:solidFill>
                </a:rPr>
                <a:t>f</a:t>
              </a:r>
              <a:r>
                <a:rPr lang="en-US" sz="1100" b="1" dirty="0" smtClean="0">
                  <a:solidFill>
                    <a:srgbClr val="0000FF"/>
                  </a:solidFill>
                </a:rPr>
                <a:t>ew hundred m</a:t>
              </a:r>
              <a:endParaRPr lang="en-US" sz="1100" b="1" dirty="0">
                <a:solidFill>
                  <a:srgbClr val="0000FF"/>
                </a:solidFill>
              </a:endParaRPr>
            </a:p>
          </p:txBody>
        </p:sp>
        <p:sp>
          <p:nvSpPr>
            <p:cNvPr id="14" name="Textfeld 13"/>
            <p:cNvSpPr txBox="1"/>
            <p:nvPr/>
          </p:nvSpPr>
          <p:spPr>
            <a:xfrm>
              <a:off x="4779398" y="1254762"/>
              <a:ext cx="888385" cy="261610"/>
            </a:xfrm>
            <a:prstGeom prst="rect">
              <a:avLst/>
            </a:prstGeom>
            <a:noFill/>
          </p:spPr>
          <p:txBody>
            <a:bodyPr wrap="none" rtlCol="0">
              <a:spAutoFit/>
            </a:bodyPr>
            <a:lstStyle/>
            <a:p>
              <a:r>
                <a:rPr lang="en-US" sz="1100" b="1" dirty="0">
                  <a:solidFill>
                    <a:srgbClr val="0000FF"/>
                  </a:solidFill>
                </a:rPr>
                <a:t>t</a:t>
              </a:r>
              <a:r>
                <a:rPr lang="en-US" sz="1100" b="1" dirty="0" smtClean="0">
                  <a:solidFill>
                    <a:srgbClr val="0000FF"/>
                  </a:solidFill>
                </a:rPr>
                <a:t>ens of km</a:t>
              </a:r>
              <a:endParaRPr lang="en-US" sz="1100" b="1" dirty="0">
                <a:solidFill>
                  <a:srgbClr val="0000FF"/>
                </a:solidFill>
              </a:endParaRPr>
            </a:p>
          </p:txBody>
        </p:sp>
        <p:sp>
          <p:nvSpPr>
            <p:cNvPr id="15" name="Textfeld 14"/>
            <p:cNvSpPr txBox="1"/>
            <p:nvPr/>
          </p:nvSpPr>
          <p:spPr>
            <a:xfrm>
              <a:off x="5317958" y="1059359"/>
              <a:ext cx="1335622" cy="261610"/>
            </a:xfrm>
            <a:prstGeom prst="rect">
              <a:avLst/>
            </a:prstGeom>
            <a:noFill/>
          </p:spPr>
          <p:txBody>
            <a:bodyPr wrap="none" rtlCol="0">
              <a:spAutoFit/>
            </a:bodyPr>
            <a:lstStyle/>
            <a:p>
              <a:r>
                <a:rPr lang="en-US" sz="1100" b="1" dirty="0">
                  <a:solidFill>
                    <a:srgbClr val="0000FF"/>
                  </a:solidFill>
                </a:rPr>
                <a:t>f</a:t>
              </a:r>
              <a:r>
                <a:rPr lang="en-US" sz="1100" b="1" dirty="0" smtClean="0">
                  <a:solidFill>
                    <a:srgbClr val="0000FF"/>
                  </a:solidFill>
                </a:rPr>
                <a:t>ew thousand km</a:t>
              </a:r>
              <a:endParaRPr lang="en-US" sz="1100" b="1" dirty="0">
                <a:solidFill>
                  <a:srgbClr val="0000FF"/>
                </a:solidFill>
              </a:endParaRPr>
            </a:p>
          </p:txBody>
        </p:sp>
        <p:sp>
          <p:nvSpPr>
            <p:cNvPr id="16" name="Textfeld 15"/>
            <p:cNvSpPr txBox="1"/>
            <p:nvPr/>
          </p:nvSpPr>
          <p:spPr>
            <a:xfrm>
              <a:off x="6190680" y="1247049"/>
              <a:ext cx="1124026" cy="261610"/>
            </a:xfrm>
            <a:prstGeom prst="rect">
              <a:avLst/>
            </a:prstGeom>
            <a:noFill/>
          </p:spPr>
          <p:txBody>
            <a:bodyPr wrap="none" rtlCol="0">
              <a:spAutoFit/>
            </a:bodyPr>
            <a:lstStyle/>
            <a:p>
              <a:r>
                <a:rPr lang="en-US" sz="1100" b="1" dirty="0" smtClean="0">
                  <a:solidFill>
                    <a:srgbClr val="0000FF"/>
                  </a:solidFill>
                </a:rPr>
                <a:t>Earth’s radius</a:t>
              </a:r>
              <a:endParaRPr lang="en-US" sz="1100" b="1" dirty="0">
                <a:solidFill>
                  <a:srgbClr val="0000FF"/>
                </a:solidFill>
              </a:endParaRPr>
            </a:p>
          </p:txBody>
        </p:sp>
        <p:pic>
          <p:nvPicPr>
            <p:cNvPr id="18" name="Grafik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152" y="1471156"/>
              <a:ext cx="6192203" cy="4468654"/>
            </a:xfrm>
            <a:prstGeom prst="rect">
              <a:avLst/>
            </a:prstGeom>
          </p:spPr>
        </p:pic>
      </p:grpSp>
      <p:sp>
        <p:nvSpPr>
          <p:cNvPr id="20" name="Rectangle 2"/>
          <p:cNvSpPr txBox="1">
            <a:spLocks noChangeArrowheads="1"/>
          </p:cNvSpPr>
          <p:nvPr/>
        </p:nvSpPr>
        <p:spPr>
          <a:xfrm>
            <a:off x="539552" y="404664"/>
            <a:ext cx="5544616" cy="431800"/>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eaLnBrk="1" hangingPunct="1"/>
            <a:r>
              <a:rPr lang="de-DE" altLang="de-DE" kern="0" dirty="0" err="1" smtClean="0"/>
              <a:t>Multiscale</a:t>
            </a:r>
            <a:r>
              <a:rPr lang="de-DE" altLang="de-DE" kern="0" dirty="0" smtClean="0"/>
              <a:t> </a:t>
            </a:r>
            <a:r>
              <a:rPr lang="de-DE" altLang="de-DE" kern="0" dirty="0" err="1" smtClean="0"/>
              <a:t>nature</a:t>
            </a:r>
            <a:r>
              <a:rPr lang="de-DE" altLang="de-DE" kern="0" dirty="0" smtClean="0"/>
              <a:t> </a:t>
            </a:r>
            <a:r>
              <a:rPr lang="de-DE" altLang="de-DE" kern="0" dirty="0" err="1" smtClean="0"/>
              <a:t>of</a:t>
            </a:r>
            <a:r>
              <a:rPr lang="de-DE" altLang="de-DE" kern="0" dirty="0" smtClean="0"/>
              <a:t> </a:t>
            </a:r>
            <a:r>
              <a:rPr lang="de-DE" altLang="de-DE" kern="0" dirty="0" err="1" smtClean="0"/>
              <a:t>atm</a:t>
            </a:r>
            <a:r>
              <a:rPr lang="de-DE" altLang="de-DE" kern="0" dirty="0" smtClean="0"/>
              <a:t>. </a:t>
            </a:r>
            <a:r>
              <a:rPr lang="de-DE" altLang="de-DE" kern="0" dirty="0" err="1" smtClean="0"/>
              <a:t>flows</a:t>
            </a:r>
            <a:endParaRPr lang="de-DE" altLang="de-DE" kern="0" dirty="0" smtClean="0"/>
          </a:p>
        </p:txBody>
      </p:sp>
      <p:grpSp>
        <p:nvGrpSpPr>
          <p:cNvPr id="6" name="Gruppieren 5"/>
          <p:cNvGrpSpPr/>
          <p:nvPr/>
        </p:nvGrpSpPr>
        <p:grpSpPr>
          <a:xfrm>
            <a:off x="755576" y="1461906"/>
            <a:ext cx="4157104" cy="4228220"/>
            <a:chOff x="755576" y="1461906"/>
            <a:chExt cx="4157104" cy="4228220"/>
          </a:xfrm>
        </p:grpSpPr>
        <p:sp>
          <p:nvSpPr>
            <p:cNvPr id="2" name="Rechteckige Legende 1"/>
            <p:cNvSpPr/>
            <p:nvPr/>
          </p:nvSpPr>
          <p:spPr bwMode="auto">
            <a:xfrm>
              <a:off x="755576" y="1461906"/>
              <a:ext cx="4157104" cy="4228220"/>
            </a:xfrm>
            <a:prstGeom prst="wedgeRectCallout">
              <a:avLst>
                <a:gd name="adj1" fmla="val 66035"/>
                <a:gd name="adj2" fmla="val -20917"/>
              </a:avLst>
            </a:prstGeom>
            <a:solidFill>
              <a:schemeClr val="tx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99" y="2764155"/>
              <a:ext cx="3720465" cy="2799207"/>
            </a:xfrm>
            <a:prstGeom prst="rect">
              <a:avLst/>
            </a:prstGeom>
          </p:spPr>
        </p:pic>
        <p:sp>
          <p:nvSpPr>
            <p:cNvPr id="4" name="Textfeld 3"/>
            <p:cNvSpPr txBox="1"/>
            <p:nvPr/>
          </p:nvSpPr>
          <p:spPr>
            <a:xfrm>
              <a:off x="899593" y="1512617"/>
              <a:ext cx="3792472" cy="1239803"/>
            </a:xfrm>
            <a:prstGeom prst="rect">
              <a:avLst/>
            </a:prstGeom>
            <a:noFill/>
          </p:spPr>
          <p:txBody>
            <a:bodyPr wrap="square" rtlCol="0">
              <a:noAutofit/>
            </a:bodyPr>
            <a:lstStyle/>
            <a:p>
              <a:r>
                <a:rPr lang="en-US" sz="1400" b="1" dirty="0" smtClean="0">
                  <a:solidFill>
                    <a:schemeClr val="bg1"/>
                  </a:solidFill>
                </a:rPr>
                <a:t>Undulations in the jet stream and pressure patterns associated with the largest scale </a:t>
              </a:r>
              <a:r>
                <a:rPr lang="en-US" sz="1400" b="1" dirty="0" err="1" smtClean="0">
                  <a:solidFill>
                    <a:schemeClr val="bg1"/>
                  </a:solidFill>
                </a:rPr>
                <a:t>Rossby</a:t>
              </a:r>
              <a:r>
                <a:rPr lang="en-US" sz="1400" b="1" dirty="0" smtClean="0">
                  <a:solidFill>
                    <a:schemeClr val="bg1"/>
                  </a:solidFill>
                </a:rPr>
                <a:t> waves (called planetary waves) have length scales of order 10</a:t>
              </a:r>
              <a:r>
                <a:rPr lang="en-US" sz="1400" b="1" baseline="30000" dirty="0" smtClean="0">
                  <a:solidFill>
                    <a:schemeClr val="bg1"/>
                  </a:solidFill>
                </a:rPr>
                <a:t>4</a:t>
              </a:r>
              <a:r>
                <a:rPr lang="en-US" sz="1400" b="1" dirty="0" smtClean="0">
                  <a:solidFill>
                    <a:schemeClr val="bg1"/>
                  </a:solidFill>
                </a:rPr>
                <a:t> km and seasonal time-scale.</a:t>
              </a:r>
              <a:endParaRPr lang="en-US" sz="1400" b="1" dirty="0">
                <a:solidFill>
                  <a:schemeClr val="bg1"/>
                </a:solidFill>
              </a:endParaRPr>
            </a:p>
          </p:txBody>
        </p:sp>
      </p:grpSp>
      <p:sp>
        <p:nvSpPr>
          <p:cNvPr id="21" name="Textfeld 20"/>
          <p:cNvSpPr txBox="1"/>
          <p:nvPr/>
        </p:nvSpPr>
        <p:spPr>
          <a:xfrm>
            <a:off x="254520" y="6064418"/>
            <a:ext cx="1691489" cy="230832"/>
          </a:xfrm>
          <a:prstGeom prst="rect">
            <a:avLst/>
          </a:prstGeom>
          <a:noFill/>
        </p:spPr>
        <p:txBody>
          <a:bodyPr wrap="none" rtlCol="0">
            <a:spAutoFit/>
          </a:bodyPr>
          <a:lstStyle/>
          <a:p>
            <a:r>
              <a:rPr lang="en-US" sz="900" b="1" dirty="0" smtClean="0"/>
              <a:t>Figure from </a:t>
            </a:r>
            <a:r>
              <a:rPr lang="en-US" sz="900" b="1" dirty="0" err="1" smtClean="0"/>
              <a:t>Thuburn</a:t>
            </a:r>
            <a:r>
              <a:rPr lang="en-US" sz="900" b="1" dirty="0" smtClean="0"/>
              <a:t> (2011)</a:t>
            </a:r>
            <a:endParaRPr lang="en-US" sz="900" b="1" dirty="0"/>
          </a:p>
        </p:txBody>
      </p:sp>
      <p:sp>
        <p:nvSpPr>
          <p:cNvPr id="17" name="Textfeld 16"/>
          <p:cNvSpPr txBox="1"/>
          <p:nvPr/>
        </p:nvSpPr>
        <p:spPr>
          <a:xfrm>
            <a:off x="981943" y="5356705"/>
            <a:ext cx="786040" cy="195814"/>
          </a:xfrm>
          <a:prstGeom prst="rect">
            <a:avLst/>
          </a:prstGeom>
          <a:solidFill>
            <a:schemeClr val="bg1"/>
          </a:solidFill>
        </p:spPr>
        <p:txBody>
          <a:bodyPr wrap="none" lIns="36000" tIns="36000" rIns="36000" bIns="36000" rtlCol="0">
            <a:spAutoFit/>
          </a:bodyPr>
          <a:lstStyle/>
          <a:p>
            <a:r>
              <a:rPr lang="en-US" sz="800" b="1" dirty="0" smtClean="0"/>
              <a:t>Source: NOAA</a:t>
            </a:r>
            <a:endParaRPr lang="en-US" sz="800" b="1" dirty="0"/>
          </a:p>
        </p:txBody>
      </p:sp>
    </p:spTree>
    <p:extLst>
      <p:ext uri="{BB962C8B-B14F-4D97-AF65-F5344CB8AC3E}">
        <p14:creationId xmlns:p14="http://schemas.microsoft.com/office/powerpoint/2010/main" val="289331171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ieren 18"/>
          <p:cNvGrpSpPr/>
          <p:nvPr/>
        </p:nvGrpSpPr>
        <p:grpSpPr>
          <a:xfrm>
            <a:off x="1280821" y="1348235"/>
            <a:ext cx="6891579" cy="4880451"/>
            <a:chOff x="1435152" y="1059359"/>
            <a:chExt cx="6891579" cy="4880451"/>
          </a:xfrm>
        </p:grpSpPr>
        <p:sp>
          <p:nvSpPr>
            <p:cNvPr id="5" name="Textfeld 4"/>
            <p:cNvSpPr txBox="1"/>
            <p:nvPr/>
          </p:nvSpPr>
          <p:spPr>
            <a:xfrm>
              <a:off x="7521702" y="1891358"/>
              <a:ext cx="805029" cy="261610"/>
            </a:xfrm>
            <a:prstGeom prst="rect">
              <a:avLst/>
            </a:prstGeom>
            <a:noFill/>
          </p:spPr>
          <p:txBody>
            <a:bodyPr wrap="none" rtlCol="0">
              <a:spAutoFit/>
            </a:bodyPr>
            <a:lstStyle/>
            <a:p>
              <a:r>
                <a:rPr lang="en-US" sz="1100" b="1" dirty="0" smtClean="0">
                  <a:solidFill>
                    <a:srgbClr val="0000FF"/>
                  </a:solidFill>
                </a:rPr>
                <a:t>Seasonal</a:t>
              </a:r>
              <a:endParaRPr lang="en-US" sz="1100" b="1" dirty="0">
                <a:solidFill>
                  <a:srgbClr val="0000FF"/>
                </a:solidFill>
              </a:endParaRPr>
            </a:p>
          </p:txBody>
        </p:sp>
        <p:sp>
          <p:nvSpPr>
            <p:cNvPr id="7" name="Textfeld 6"/>
            <p:cNvSpPr txBox="1"/>
            <p:nvPr/>
          </p:nvSpPr>
          <p:spPr>
            <a:xfrm>
              <a:off x="7532954" y="2168357"/>
              <a:ext cx="724878" cy="261610"/>
            </a:xfrm>
            <a:prstGeom prst="rect">
              <a:avLst/>
            </a:prstGeom>
            <a:noFill/>
          </p:spPr>
          <p:txBody>
            <a:bodyPr wrap="none" rtlCol="0">
              <a:spAutoFit/>
            </a:bodyPr>
            <a:lstStyle/>
            <a:p>
              <a:r>
                <a:rPr lang="en-US" sz="1100" b="1" dirty="0" smtClean="0">
                  <a:solidFill>
                    <a:srgbClr val="0000FF"/>
                  </a:solidFill>
                </a:rPr>
                <a:t>Monthly</a:t>
              </a:r>
              <a:endParaRPr lang="en-US" sz="1100" b="1" dirty="0">
                <a:solidFill>
                  <a:srgbClr val="0000FF"/>
                </a:solidFill>
              </a:endParaRPr>
            </a:p>
          </p:txBody>
        </p:sp>
        <p:sp>
          <p:nvSpPr>
            <p:cNvPr id="8" name="Textfeld 7"/>
            <p:cNvSpPr txBox="1"/>
            <p:nvPr/>
          </p:nvSpPr>
          <p:spPr>
            <a:xfrm>
              <a:off x="7532954" y="2468015"/>
              <a:ext cx="787395" cy="261610"/>
            </a:xfrm>
            <a:prstGeom prst="rect">
              <a:avLst/>
            </a:prstGeom>
            <a:noFill/>
          </p:spPr>
          <p:txBody>
            <a:bodyPr wrap="none" rtlCol="0">
              <a:spAutoFit/>
            </a:bodyPr>
            <a:lstStyle/>
            <a:p>
              <a:r>
                <a:rPr lang="en-US" sz="1100" b="1" dirty="0" smtClean="0">
                  <a:solidFill>
                    <a:srgbClr val="0000FF"/>
                  </a:solidFill>
                </a:rPr>
                <a:t>Biweekly</a:t>
              </a:r>
              <a:endParaRPr lang="en-US" sz="1100" b="1" dirty="0">
                <a:solidFill>
                  <a:srgbClr val="0000FF"/>
                </a:solidFill>
              </a:endParaRPr>
            </a:p>
          </p:txBody>
        </p:sp>
        <p:sp>
          <p:nvSpPr>
            <p:cNvPr id="9" name="Textfeld 8"/>
            <p:cNvSpPr txBox="1"/>
            <p:nvPr/>
          </p:nvSpPr>
          <p:spPr>
            <a:xfrm>
              <a:off x="7532954" y="3291607"/>
              <a:ext cx="631904" cy="261610"/>
            </a:xfrm>
            <a:prstGeom prst="rect">
              <a:avLst/>
            </a:prstGeom>
            <a:noFill/>
          </p:spPr>
          <p:txBody>
            <a:bodyPr wrap="none" rtlCol="0">
              <a:spAutoFit/>
            </a:bodyPr>
            <a:lstStyle/>
            <a:p>
              <a:r>
                <a:rPr lang="en-US" sz="1100" b="1" dirty="0" smtClean="0">
                  <a:solidFill>
                    <a:srgbClr val="0000FF"/>
                  </a:solidFill>
                </a:rPr>
                <a:t>Hourly</a:t>
              </a:r>
              <a:endParaRPr lang="en-US" sz="1100" b="1" dirty="0">
                <a:solidFill>
                  <a:srgbClr val="0000FF"/>
                </a:solidFill>
              </a:endParaRPr>
            </a:p>
          </p:txBody>
        </p:sp>
        <p:sp>
          <p:nvSpPr>
            <p:cNvPr id="10" name="Textfeld 9"/>
            <p:cNvSpPr txBox="1"/>
            <p:nvPr/>
          </p:nvSpPr>
          <p:spPr>
            <a:xfrm>
              <a:off x="7524328" y="4253589"/>
              <a:ext cx="716863" cy="261610"/>
            </a:xfrm>
            <a:prstGeom prst="rect">
              <a:avLst/>
            </a:prstGeom>
            <a:noFill/>
          </p:spPr>
          <p:txBody>
            <a:bodyPr wrap="none" rtlCol="0">
              <a:spAutoFit/>
            </a:bodyPr>
            <a:lstStyle/>
            <a:p>
              <a:r>
                <a:rPr lang="en-US" sz="1100" b="1" dirty="0" smtClean="0">
                  <a:solidFill>
                    <a:srgbClr val="0000FF"/>
                  </a:solidFill>
                </a:rPr>
                <a:t>Minutes</a:t>
              </a:r>
              <a:endParaRPr lang="en-US" sz="1100" b="1" dirty="0">
                <a:solidFill>
                  <a:srgbClr val="0000FF"/>
                </a:solidFill>
              </a:endParaRPr>
            </a:p>
          </p:txBody>
        </p:sp>
        <p:sp>
          <p:nvSpPr>
            <p:cNvPr id="11" name="Textfeld 10"/>
            <p:cNvSpPr txBox="1"/>
            <p:nvPr/>
          </p:nvSpPr>
          <p:spPr>
            <a:xfrm>
              <a:off x="7524328" y="5019799"/>
              <a:ext cx="774571" cy="261610"/>
            </a:xfrm>
            <a:prstGeom prst="rect">
              <a:avLst/>
            </a:prstGeom>
            <a:noFill/>
          </p:spPr>
          <p:txBody>
            <a:bodyPr wrap="none" rtlCol="0">
              <a:spAutoFit/>
            </a:bodyPr>
            <a:lstStyle/>
            <a:p>
              <a:r>
                <a:rPr lang="en-US" sz="1100" b="1" dirty="0" smtClean="0">
                  <a:solidFill>
                    <a:srgbClr val="0000FF"/>
                  </a:solidFill>
                </a:rPr>
                <a:t>Seconds</a:t>
              </a:r>
              <a:endParaRPr lang="en-US" sz="1100" b="1" dirty="0">
                <a:solidFill>
                  <a:srgbClr val="0000FF"/>
                </a:solidFill>
              </a:endParaRPr>
            </a:p>
          </p:txBody>
        </p:sp>
        <p:sp>
          <p:nvSpPr>
            <p:cNvPr id="12" name="Textfeld 11"/>
            <p:cNvSpPr txBox="1"/>
            <p:nvPr/>
          </p:nvSpPr>
          <p:spPr>
            <a:xfrm>
              <a:off x="2123728" y="1260538"/>
              <a:ext cx="825867" cy="261610"/>
            </a:xfrm>
            <a:prstGeom prst="rect">
              <a:avLst/>
            </a:prstGeom>
            <a:noFill/>
          </p:spPr>
          <p:txBody>
            <a:bodyPr wrap="none" rtlCol="0">
              <a:spAutoFit/>
            </a:bodyPr>
            <a:lstStyle/>
            <a:p>
              <a:r>
                <a:rPr lang="en-US" sz="1100" b="1" dirty="0" smtClean="0">
                  <a:solidFill>
                    <a:srgbClr val="0000FF"/>
                  </a:solidFill>
                </a:rPr>
                <a:t>mm scale</a:t>
              </a:r>
              <a:endParaRPr lang="en-US" sz="1100" b="1" dirty="0">
                <a:solidFill>
                  <a:srgbClr val="0000FF"/>
                </a:solidFill>
              </a:endParaRPr>
            </a:p>
          </p:txBody>
        </p:sp>
        <p:sp>
          <p:nvSpPr>
            <p:cNvPr id="13" name="Textfeld 12"/>
            <p:cNvSpPr txBox="1"/>
            <p:nvPr/>
          </p:nvSpPr>
          <p:spPr>
            <a:xfrm>
              <a:off x="3751123" y="1059359"/>
              <a:ext cx="1186543" cy="261610"/>
            </a:xfrm>
            <a:prstGeom prst="rect">
              <a:avLst/>
            </a:prstGeom>
            <a:noFill/>
          </p:spPr>
          <p:txBody>
            <a:bodyPr wrap="none" rtlCol="0">
              <a:spAutoFit/>
            </a:bodyPr>
            <a:lstStyle/>
            <a:p>
              <a:r>
                <a:rPr lang="en-US" sz="1100" b="1" dirty="0">
                  <a:solidFill>
                    <a:srgbClr val="0000FF"/>
                  </a:solidFill>
                </a:rPr>
                <a:t>f</a:t>
              </a:r>
              <a:r>
                <a:rPr lang="en-US" sz="1100" b="1" dirty="0" smtClean="0">
                  <a:solidFill>
                    <a:srgbClr val="0000FF"/>
                  </a:solidFill>
                </a:rPr>
                <a:t>ew hundred m</a:t>
              </a:r>
              <a:endParaRPr lang="en-US" sz="1100" b="1" dirty="0">
                <a:solidFill>
                  <a:srgbClr val="0000FF"/>
                </a:solidFill>
              </a:endParaRPr>
            </a:p>
          </p:txBody>
        </p:sp>
        <p:sp>
          <p:nvSpPr>
            <p:cNvPr id="14" name="Textfeld 13"/>
            <p:cNvSpPr txBox="1"/>
            <p:nvPr/>
          </p:nvSpPr>
          <p:spPr>
            <a:xfrm>
              <a:off x="4779398" y="1254762"/>
              <a:ext cx="888385" cy="261610"/>
            </a:xfrm>
            <a:prstGeom prst="rect">
              <a:avLst/>
            </a:prstGeom>
            <a:noFill/>
          </p:spPr>
          <p:txBody>
            <a:bodyPr wrap="none" rtlCol="0">
              <a:spAutoFit/>
            </a:bodyPr>
            <a:lstStyle/>
            <a:p>
              <a:r>
                <a:rPr lang="en-US" sz="1100" b="1" dirty="0">
                  <a:solidFill>
                    <a:srgbClr val="0000FF"/>
                  </a:solidFill>
                </a:rPr>
                <a:t>t</a:t>
              </a:r>
              <a:r>
                <a:rPr lang="en-US" sz="1100" b="1" dirty="0" smtClean="0">
                  <a:solidFill>
                    <a:srgbClr val="0000FF"/>
                  </a:solidFill>
                </a:rPr>
                <a:t>ens of km</a:t>
              </a:r>
              <a:endParaRPr lang="en-US" sz="1100" b="1" dirty="0">
                <a:solidFill>
                  <a:srgbClr val="0000FF"/>
                </a:solidFill>
              </a:endParaRPr>
            </a:p>
          </p:txBody>
        </p:sp>
        <p:sp>
          <p:nvSpPr>
            <p:cNvPr id="15" name="Textfeld 14"/>
            <p:cNvSpPr txBox="1"/>
            <p:nvPr/>
          </p:nvSpPr>
          <p:spPr>
            <a:xfrm>
              <a:off x="5317958" y="1059359"/>
              <a:ext cx="1335622" cy="261610"/>
            </a:xfrm>
            <a:prstGeom prst="rect">
              <a:avLst/>
            </a:prstGeom>
            <a:noFill/>
          </p:spPr>
          <p:txBody>
            <a:bodyPr wrap="none" rtlCol="0">
              <a:spAutoFit/>
            </a:bodyPr>
            <a:lstStyle/>
            <a:p>
              <a:r>
                <a:rPr lang="en-US" sz="1100" b="1" dirty="0">
                  <a:solidFill>
                    <a:srgbClr val="0000FF"/>
                  </a:solidFill>
                </a:rPr>
                <a:t>f</a:t>
              </a:r>
              <a:r>
                <a:rPr lang="en-US" sz="1100" b="1" dirty="0" smtClean="0">
                  <a:solidFill>
                    <a:srgbClr val="0000FF"/>
                  </a:solidFill>
                </a:rPr>
                <a:t>ew thousand km</a:t>
              </a:r>
              <a:endParaRPr lang="en-US" sz="1100" b="1" dirty="0">
                <a:solidFill>
                  <a:srgbClr val="0000FF"/>
                </a:solidFill>
              </a:endParaRPr>
            </a:p>
          </p:txBody>
        </p:sp>
        <p:sp>
          <p:nvSpPr>
            <p:cNvPr id="16" name="Textfeld 15"/>
            <p:cNvSpPr txBox="1"/>
            <p:nvPr/>
          </p:nvSpPr>
          <p:spPr>
            <a:xfrm>
              <a:off x="6190680" y="1247049"/>
              <a:ext cx="1124026" cy="261610"/>
            </a:xfrm>
            <a:prstGeom prst="rect">
              <a:avLst/>
            </a:prstGeom>
            <a:noFill/>
          </p:spPr>
          <p:txBody>
            <a:bodyPr wrap="none" rtlCol="0">
              <a:spAutoFit/>
            </a:bodyPr>
            <a:lstStyle/>
            <a:p>
              <a:r>
                <a:rPr lang="en-US" sz="1100" b="1" dirty="0" smtClean="0">
                  <a:solidFill>
                    <a:srgbClr val="0000FF"/>
                  </a:solidFill>
                </a:rPr>
                <a:t>Earth’s radius</a:t>
              </a:r>
              <a:endParaRPr lang="en-US" sz="1100" b="1" dirty="0">
                <a:solidFill>
                  <a:srgbClr val="0000FF"/>
                </a:solidFill>
              </a:endParaRPr>
            </a:p>
          </p:txBody>
        </p:sp>
        <p:pic>
          <p:nvPicPr>
            <p:cNvPr id="18" name="Grafik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152" y="1471156"/>
              <a:ext cx="6192203" cy="4468654"/>
            </a:xfrm>
            <a:prstGeom prst="rect">
              <a:avLst/>
            </a:prstGeom>
          </p:spPr>
        </p:pic>
      </p:grpSp>
      <p:sp>
        <p:nvSpPr>
          <p:cNvPr id="20" name="Rectangle 2"/>
          <p:cNvSpPr txBox="1">
            <a:spLocks noChangeArrowheads="1"/>
          </p:cNvSpPr>
          <p:nvPr/>
        </p:nvSpPr>
        <p:spPr>
          <a:xfrm>
            <a:off x="539552" y="404664"/>
            <a:ext cx="5544616" cy="431800"/>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eaLnBrk="1" hangingPunct="1"/>
            <a:r>
              <a:rPr lang="de-DE" altLang="de-DE" kern="0" dirty="0" err="1" smtClean="0"/>
              <a:t>Multiscale</a:t>
            </a:r>
            <a:r>
              <a:rPr lang="de-DE" altLang="de-DE" kern="0" dirty="0" smtClean="0"/>
              <a:t> </a:t>
            </a:r>
            <a:r>
              <a:rPr lang="de-DE" altLang="de-DE" kern="0" dirty="0" err="1" smtClean="0"/>
              <a:t>nature</a:t>
            </a:r>
            <a:r>
              <a:rPr lang="de-DE" altLang="de-DE" kern="0" dirty="0" smtClean="0"/>
              <a:t> </a:t>
            </a:r>
            <a:r>
              <a:rPr lang="de-DE" altLang="de-DE" kern="0" dirty="0" err="1" smtClean="0"/>
              <a:t>of</a:t>
            </a:r>
            <a:r>
              <a:rPr lang="de-DE" altLang="de-DE" kern="0" dirty="0" smtClean="0"/>
              <a:t> </a:t>
            </a:r>
            <a:r>
              <a:rPr lang="de-DE" altLang="de-DE" kern="0" dirty="0" err="1" smtClean="0"/>
              <a:t>atm</a:t>
            </a:r>
            <a:r>
              <a:rPr lang="de-DE" altLang="de-DE" kern="0" dirty="0" smtClean="0"/>
              <a:t>. </a:t>
            </a:r>
            <a:r>
              <a:rPr lang="de-DE" altLang="de-DE" kern="0" dirty="0" err="1" smtClean="0"/>
              <a:t>flows</a:t>
            </a:r>
            <a:endParaRPr lang="de-DE" altLang="de-DE" kern="0" dirty="0" smtClean="0"/>
          </a:p>
        </p:txBody>
      </p:sp>
      <p:grpSp>
        <p:nvGrpSpPr>
          <p:cNvPr id="21" name="Gruppieren 20"/>
          <p:cNvGrpSpPr/>
          <p:nvPr/>
        </p:nvGrpSpPr>
        <p:grpSpPr>
          <a:xfrm>
            <a:off x="179512" y="1675634"/>
            <a:ext cx="4608512" cy="4095126"/>
            <a:chOff x="179512" y="1710138"/>
            <a:chExt cx="4608512" cy="4095126"/>
          </a:xfrm>
        </p:grpSpPr>
        <p:sp>
          <p:nvSpPr>
            <p:cNvPr id="2" name="Rechteckige Legende 1"/>
            <p:cNvSpPr/>
            <p:nvPr/>
          </p:nvSpPr>
          <p:spPr bwMode="auto">
            <a:xfrm>
              <a:off x="179512" y="1710138"/>
              <a:ext cx="4608512" cy="4095126"/>
            </a:xfrm>
            <a:prstGeom prst="wedgeRectCallout">
              <a:avLst>
                <a:gd name="adj1" fmla="val 65379"/>
                <a:gd name="adj2" fmla="val -18601"/>
              </a:avLst>
            </a:prstGeom>
            <a:solidFill>
              <a:schemeClr val="tx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 name="Textfeld 3"/>
            <p:cNvSpPr txBox="1"/>
            <p:nvPr/>
          </p:nvSpPr>
          <p:spPr>
            <a:xfrm>
              <a:off x="280397" y="1772816"/>
              <a:ext cx="4376879" cy="1239803"/>
            </a:xfrm>
            <a:prstGeom prst="rect">
              <a:avLst/>
            </a:prstGeom>
            <a:noFill/>
          </p:spPr>
          <p:txBody>
            <a:bodyPr wrap="square" rtlCol="0">
              <a:noAutofit/>
            </a:bodyPr>
            <a:lstStyle/>
            <a:p>
              <a:r>
                <a:rPr lang="en-US" sz="1400" b="1" dirty="0" smtClean="0">
                  <a:solidFill>
                    <a:schemeClr val="bg1"/>
                  </a:solidFill>
                </a:rPr>
                <a:t>Cyclones and anticyclones have length scales of a few thousand km and timescales of order 10 days</a:t>
              </a:r>
              <a:endParaRPr lang="en-US" sz="1400" b="1" dirty="0">
                <a:solidFill>
                  <a:schemeClr val="bg1"/>
                </a:solidFill>
              </a:endParaRPr>
            </a:p>
          </p:txBody>
        </p:sp>
        <p:pic>
          <p:nvPicPr>
            <p:cNvPr id="17" name="Grafik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023" y="2628286"/>
              <a:ext cx="4368254" cy="3096000"/>
            </a:xfrm>
            <a:prstGeom prst="rect">
              <a:avLst/>
            </a:prstGeom>
          </p:spPr>
        </p:pic>
      </p:grpSp>
      <p:sp>
        <p:nvSpPr>
          <p:cNvPr id="22" name="Textfeld 21"/>
          <p:cNvSpPr txBox="1"/>
          <p:nvPr/>
        </p:nvSpPr>
        <p:spPr>
          <a:xfrm>
            <a:off x="254520" y="6064418"/>
            <a:ext cx="1691489" cy="230832"/>
          </a:xfrm>
          <a:prstGeom prst="rect">
            <a:avLst/>
          </a:prstGeom>
          <a:noFill/>
        </p:spPr>
        <p:txBody>
          <a:bodyPr wrap="none" rtlCol="0">
            <a:spAutoFit/>
          </a:bodyPr>
          <a:lstStyle/>
          <a:p>
            <a:r>
              <a:rPr lang="en-US" sz="900" b="1" dirty="0" smtClean="0"/>
              <a:t>Figure from </a:t>
            </a:r>
            <a:r>
              <a:rPr lang="en-US" sz="900" b="1" dirty="0" err="1" smtClean="0"/>
              <a:t>Thuburn</a:t>
            </a:r>
            <a:r>
              <a:rPr lang="en-US" sz="900" b="1" dirty="0" smtClean="0"/>
              <a:t> (2011)</a:t>
            </a:r>
            <a:endParaRPr lang="en-US" sz="900" b="1" dirty="0"/>
          </a:p>
        </p:txBody>
      </p:sp>
      <p:sp>
        <p:nvSpPr>
          <p:cNvPr id="23" name="Textfeld 22"/>
          <p:cNvSpPr txBox="1"/>
          <p:nvPr/>
        </p:nvSpPr>
        <p:spPr>
          <a:xfrm>
            <a:off x="306275" y="5485342"/>
            <a:ext cx="728332" cy="195814"/>
          </a:xfrm>
          <a:prstGeom prst="rect">
            <a:avLst/>
          </a:prstGeom>
          <a:solidFill>
            <a:schemeClr val="bg1"/>
          </a:solidFill>
        </p:spPr>
        <p:txBody>
          <a:bodyPr wrap="none" lIns="36000" tIns="36000" rIns="36000" bIns="36000" rtlCol="0">
            <a:spAutoFit/>
          </a:bodyPr>
          <a:lstStyle/>
          <a:p>
            <a:r>
              <a:rPr lang="en-US" sz="800" b="1" dirty="0" smtClean="0"/>
              <a:t>Source: DWD</a:t>
            </a:r>
            <a:endParaRPr lang="en-US" sz="800" b="1" dirty="0"/>
          </a:p>
        </p:txBody>
      </p:sp>
    </p:spTree>
    <p:extLst>
      <p:ext uri="{BB962C8B-B14F-4D97-AF65-F5344CB8AC3E}">
        <p14:creationId xmlns:p14="http://schemas.microsoft.com/office/powerpoint/2010/main" val="1561756876"/>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RIGINALHEIGHT" val="717"/>
  <p:tag name="ORIGINALWIDTH" val="1498,2"/>
  <p:tag name="LATEXADDIN" val="\documentclass{article}&#10;\usepackage{amsmath}&#10;\usepackage{color}&#10;\usepackage{bm}&#10;\pagestyle{empty}&#10;\begin{document}&#10;&#10;\begin{align*}&#10;\frac{\partial \rho}{\partial t} + \nabla \cdot\left(\rho \bm{u}\right) &amp;= 0\\&#10;\frac{\mathrm{D}\theta}{\mathrm{D}t} &amp;= Q \\&#10;\frac{\mathrm{D}\bm{u}}{\mathrm{D}t} + 2\bm{\Omega}\times\bm{u} &amp;= -\frac{1}{\rho}\nabla p - \nabla \Phi + \bm{F}&#10;\end{align*}&#10;\end{document}&#10;"/>
  <p:tag name="IGUANATEXSIZE" val="18"/>
  <p:tag name="IGUANATEXCURSOR" val="368"/>
  <p:tag name="TRANSPARENCY" val="Wahr"/>
  <p:tag name="FILENAME" val=""/>
  <p:tag name="INPUTTYPE" val="0"/>
  <p:tag name="LATEXENGINEID" val="0"/>
  <p:tag name="TEMPFOLDER" val="c:\temp\"/>
</p:tagLst>
</file>

<file path=ppt/tags/tag2.xml><?xml version="1.0" encoding="utf-8"?>
<p:tagLst xmlns:a="http://schemas.openxmlformats.org/drawingml/2006/main" xmlns:r="http://schemas.openxmlformats.org/officeDocument/2006/relationships" xmlns:p="http://schemas.openxmlformats.org/presentationml/2006/main">
  <p:tag name="ORIGINALHEIGHT" val="266,4"/>
  <p:tag name="ORIGINALWIDTH" val="702,6"/>
  <p:tag name="LATEXADDIN" val="\documentclass{article}&#10;\usepackage{amsmath}&#10;\usepackage{color}&#10;\usepackage{bm}&#10;\pagestyle{empty}&#10;\begin{document}&#10;&#10;\begin{align*}&#10;\theta = T \left(\frac{p_{0}}{p}\right)^{R/c_{p}}&#10;\end{align*}&#10;\end{document}&#10;"/>
  <p:tag name="IGUANATEXSIZE" val="18"/>
  <p:tag name="IGUANATEXCURSOR" val="179"/>
  <p:tag name="TRANSPARENCY" val="Wahr"/>
  <p:tag name="FILENAME" val=""/>
  <p:tag name="INPUTTYPE" val="0"/>
  <p:tag name="LATEXENGINEID" val="0"/>
  <p:tag name="TEMPFOLDER" val="c:\temp\"/>
</p:tagLst>
</file>

<file path=ppt/tags/tag3.xml><?xml version="1.0" encoding="utf-8"?>
<p:tagLst xmlns:a="http://schemas.openxmlformats.org/drawingml/2006/main" xmlns:r="http://schemas.openxmlformats.org/officeDocument/2006/relationships" xmlns:p="http://schemas.openxmlformats.org/presentationml/2006/main">
  <p:tag name="ORIGINALHEIGHT" val="89,4"/>
  <p:tag name="ORIGINALWIDTH" val="385,2"/>
  <p:tag name="LATEXADDIN" val="\documentclass{article}&#10;\usepackage{amsmath}&#10;\usepackage{color}&#10;\usepackage{bm}&#10;\pagestyle{empty}&#10;\begin{document}&#10;&#10;\begin{align*}&#10;p = R T \rho&#10;\end{align*}&#10;\end{document}&#10;"/>
  <p:tag name="IGUANATEXSIZE" val="18"/>
  <p:tag name="IGUANATEXCURSOR" val="143"/>
  <p:tag name="TRANSPARENCY" val="Wahr"/>
  <p:tag name="FILENAME" val=""/>
  <p:tag name="INPUTTYPE" val="0"/>
  <p:tag name="LATEXENGINEID" val="0"/>
  <p:tag name="TEMPFOLDER" val="c:\temp\"/>
</p:tagLst>
</file>

<file path=ppt/tags/tag4.xml><?xml version="1.0" encoding="utf-8"?>
<p:tagLst xmlns:a="http://schemas.openxmlformats.org/drawingml/2006/main" xmlns:r="http://schemas.openxmlformats.org/officeDocument/2006/relationships" xmlns:p="http://schemas.openxmlformats.org/presentationml/2006/main">
  <p:tag name="ORIGINALHEIGHT" val="71,4"/>
  <p:tag name="ORIGINALWIDTH" val="1079,4"/>
  <p:tag name="LATEXADDIN" val="\documentclass{article}&#10;\usepackage{amsmath}&#10;\pagestyle{empty}&#10;\begin{document}&#10;&#10;\begin{align*}&#10;\mathrm{R}3\mathrm{B}7 \approx 2.95 \,\text{million cells}&#10;\end{align*}&#10;&#10;\end{document}"/>
  <p:tag name="IGUANATEXSIZE" val="25"/>
  <p:tag name="IGUANATEXCURSOR" val="140"/>
  <p:tag name="TRANSPARENCY" val="Wahr"/>
  <p:tag name="FILENAME" val=""/>
  <p:tag name="INPUTTYPE" val="0"/>
  <p:tag name="LATEXENGINEID" val="0"/>
  <p:tag name="TEMPFOLDER" val="c:\temp\"/>
</p:tagLst>
</file>

<file path=ppt/tags/tag5.xml><?xml version="1.0" encoding="utf-8"?>
<p:tagLst xmlns:a="http://schemas.openxmlformats.org/drawingml/2006/main" xmlns:r="http://schemas.openxmlformats.org/officeDocument/2006/relationships" xmlns:p="http://schemas.openxmlformats.org/presentationml/2006/main">
  <p:tag name="ORIGINALHEIGHT" val="99,6"/>
  <p:tag name="ORIGINALWIDTH" val="1104,6"/>
  <p:tag name="LATEXADDIN" val="\documentclass{article}&#10;\usepackage{amsmath}&#10;\usepackage{color}&#10;\usepackage{bm}&#10;\pagestyle{empty}&#10;\begin{document}&#10;&#10;\begin{align*}&#10;(\lambda,\phi,\textcolor{red}{r})\rightarrow (\lambda,\phi,\textcolor{red}{\eta})\quad \text{with}&#10;\end{align*}&#10;\end{document}&#10;"/>
  <p:tag name="IGUANATEXSIZE" val="18"/>
  <p:tag name="IGUANATEXCURSOR" val="187"/>
  <p:tag name="TRANSPARENCY" val="Wahr"/>
  <p:tag name="FILENAME" val=""/>
  <p:tag name="INPUTTYPE" val="0"/>
  <p:tag name="LATEXENGINEID" val="0"/>
  <p:tag name="TEMPFOLDER" val="c:\temp\"/>
</p:tagLst>
</file>

<file path=ppt/tags/tag6.xml><?xml version="1.0" encoding="utf-8"?>
<p:tagLst xmlns:a="http://schemas.openxmlformats.org/drawingml/2006/main" xmlns:r="http://schemas.openxmlformats.org/officeDocument/2006/relationships" xmlns:p="http://schemas.openxmlformats.org/presentationml/2006/main">
  <p:tag name="ORIGINALHEIGHT" val="99,6"/>
  <p:tag name="ORIGINALWIDTH" val="632,4"/>
  <p:tag name="LATEXADDIN" val="\documentclass{article}&#10;\usepackage{amsmath}&#10;\usepackage{color}&#10;\usepackage{bm}&#10;\pagestyle{empty}&#10;\begin{document}&#10;&#10;\begin{align*}&#10;\eta=\eta(\lambda,\phi,r,t)&#10;\end{align*}&#10;\end{document}&#10;"/>
  <p:tag name="IGUANATEXSIZE" val="18"/>
  <p:tag name="IGUANATEXCURSOR" val="151"/>
  <p:tag name="TRANSPARENCY" val="Wahr"/>
  <p:tag name="FILENAME" val=""/>
  <p:tag name="INPUTTYPE" val="0"/>
  <p:tag name="LATEXENGINEID" val="0"/>
  <p:tag name="TEMPFOLDER" val="c:\temp\"/>
</p:tagLst>
</file>

<file path=ppt/tags/tag7.xml><?xml version="1.0" encoding="utf-8"?>
<p:tagLst xmlns:a="http://schemas.openxmlformats.org/drawingml/2006/main" xmlns:r="http://schemas.openxmlformats.org/officeDocument/2006/relationships" xmlns:p="http://schemas.openxmlformats.org/presentationml/2006/main">
  <p:tag name="ORIGINALHEIGHT" val="99,6"/>
  <p:tag name="ORIGINALWIDTH" val="1249,8"/>
  <p:tag name="LATEXADDIN" val="\documentclass{article}&#10;\usepackage{amsmath}&#10;\usepackage{color}&#10;\usepackage{bm}&#10;\pagestyle{empty}&#10;\begin{document}&#10;&#10;\begin{align*}&#10;\eta=f(z),\; \eta=f(p),\; \eta=f(\theta)&#10;\end{align*}&#10;\end{document}&#10;"/>
  <p:tag name="IGUANATEXSIZE" val="18"/>
  <p:tag name="IGUANATEXCURSOR" val="171"/>
  <p:tag name="TRANSPARENCY" val="Wahr"/>
  <p:tag name="FILENAME" val=""/>
  <p:tag name="INPUTTYPE" val="0"/>
  <p:tag name="LATEXENGINEID" val="0"/>
  <p:tag name="TEMPFOLDER" val="c:\temp\"/>
</p:tagLst>
</file>

<file path=ppt/theme/theme1.xml><?xml version="1.0" encoding="utf-8"?>
<a:theme xmlns:a="http://schemas.openxmlformats.org/drawingml/2006/main" name="DWD Standard Master">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WD Standard Master">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DWD Standard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WD Standard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WD Standard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WD Standard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WD Standard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WD Standard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WD Standard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WD Standard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WD Standard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WD Standard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WD Standard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WD Standard Master 13">
        <a:dk1>
          <a:srgbClr val="000000"/>
        </a:dk1>
        <a:lt1>
          <a:srgbClr val="FFFFFF"/>
        </a:lt1>
        <a:dk2>
          <a:srgbClr val="000000"/>
        </a:dk2>
        <a:lt2>
          <a:srgbClr val="808080"/>
        </a:lt2>
        <a:accent1>
          <a:srgbClr val="1017A8"/>
        </a:accent1>
        <a:accent2>
          <a:srgbClr val="333399"/>
        </a:accent2>
        <a:accent3>
          <a:srgbClr val="FFFFFF"/>
        </a:accent3>
        <a:accent4>
          <a:srgbClr val="000000"/>
        </a:accent4>
        <a:accent5>
          <a:srgbClr val="AAABD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14">
        <a:dk1>
          <a:srgbClr val="000000"/>
        </a:dk1>
        <a:lt1>
          <a:srgbClr val="FFFFFF"/>
        </a:lt1>
        <a:dk2>
          <a:srgbClr val="000000"/>
        </a:dk2>
        <a:lt2>
          <a:srgbClr val="808080"/>
        </a:lt2>
        <a:accent1>
          <a:srgbClr val="1017A8"/>
        </a:accent1>
        <a:accent2>
          <a:srgbClr val="575DC2"/>
        </a:accent2>
        <a:accent3>
          <a:srgbClr val="FFFFFF"/>
        </a:accent3>
        <a:accent4>
          <a:srgbClr val="000000"/>
        </a:accent4>
        <a:accent5>
          <a:srgbClr val="AAABD1"/>
        </a:accent5>
        <a:accent6>
          <a:srgbClr val="4E53B0"/>
        </a:accent6>
        <a:hlink>
          <a:srgbClr val="9FA3DC"/>
        </a:hlink>
        <a:folHlink>
          <a:srgbClr val="DBDDF2"/>
        </a:folHlink>
      </a:clrScheme>
      <a:clrMap bg1="lt1" tx1="dk1" bg2="lt2" tx2="dk2" accent1="accent1" accent2="accent2" accent3="accent3" accent4="accent4" accent5="accent5" accent6="accent6" hlink="hlink" folHlink="folHlink"/>
    </a:extraClrScheme>
    <a:extraClrScheme>
      <a:clrScheme name="DWD Standard Master 15">
        <a:dk1>
          <a:srgbClr val="000000"/>
        </a:dk1>
        <a:lt1>
          <a:srgbClr val="FFFFFF"/>
        </a:lt1>
        <a:dk2>
          <a:srgbClr val="000000"/>
        </a:dk2>
        <a:lt2>
          <a:srgbClr val="808080"/>
        </a:lt2>
        <a:accent1>
          <a:srgbClr val="2D4B9B"/>
        </a:accent1>
        <a:accent2>
          <a:srgbClr val="6278B4"/>
        </a:accent2>
        <a:accent3>
          <a:srgbClr val="FFFFFF"/>
        </a:accent3>
        <a:accent4>
          <a:srgbClr val="000000"/>
        </a:accent4>
        <a:accent5>
          <a:srgbClr val="ADB1CB"/>
        </a:accent5>
        <a:accent6>
          <a:srgbClr val="586CA3"/>
        </a:accent6>
        <a:hlink>
          <a:srgbClr val="96A5CD"/>
        </a:hlink>
        <a:folHlink>
          <a:srgbClr val="CBD3E6"/>
        </a:folHlink>
      </a:clrScheme>
      <a:clrMap bg1="lt1" tx1="dk1" bg2="lt2" tx2="dk2" accent1="accent1" accent2="accent2" accent3="accent3" accent4="accent4" accent5="accent5" accent6="accent6" hlink="hlink" folHlink="folHlink"/>
    </a:extraClrScheme>
    <a:extraClrScheme>
      <a:clrScheme name="DWD Standard Master 16">
        <a:dk1>
          <a:srgbClr val="000000"/>
        </a:dk1>
        <a:lt1>
          <a:srgbClr val="FFFFFF"/>
        </a:lt1>
        <a:dk2>
          <a:srgbClr val="000000"/>
        </a:dk2>
        <a:lt2>
          <a:srgbClr val="808080"/>
        </a:lt2>
        <a:accent1>
          <a:srgbClr val="2D4B9B"/>
        </a:accent1>
        <a:accent2>
          <a:srgbClr val="96B9DC"/>
        </a:accent2>
        <a:accent3>
          <a:srgbClr val="FFFFFF"/>
        </a:accent3>
        <a:accent4>
          <a:srgbClr val="000000"/>
        </a:accent4>
        <a:accent5>
          <a:srgbClr val="ADB1CB"/>
        </a:accent5>
        <a:accent6>
          <a:srgbClr val="87A7C7"/>
        </a:accent6>
        <a:hlink>
          <a:srgbClr val="D2E1F5"/>
        </a:hlink>
        <a:folHlink>
          <a:srgbClr val="E1001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olienmaster Quadrate">
  <a:themeElements>
    <a:clrScheme name="">
      <a:dk1>
        <a:srgbClr val="000000"/>
      </a:dk1>
      <a:lt1>
        <a:srgbClr val="FFFFFF"/>
      </a:lt1>
      <a:dk2>
        <a:srgbClr val="2D4B9B"/>
      </a:dk2>
      <a:lt2>
        <a:srgbClr val="D2E1F5"/>
      </a:lt2>
      <a:accent1>
        <a:srgbClr val="96B9DC"/>
      </a:accent1>
      <a:accent2>
        <a:srgbClr val="E10019"/>
      </a:accent2>
      <a:accent3>
        <a:srgbClr val="FFFFFF"/>
      </a:accent3>
      <a:accent4>
        <a:srgbClr val="000000"/>
      </a:accent4>
      <a:accent5>
        <a:srgbClr val="C9D9EB"/>
      </a:accent5>
      <a:accent6>
        <a:srgbClr val="CC0016"/>
      </a:accent6>
      <a:hlink>
        <a:srgbClr val="2D4B9B"/>
      </a:hlink>
      <a:folHlink>
        <a:srgbClr val="96B9DC"/>
      </a:folHlink>
    </a:clrScheme>
    <a:fontScheme name="DWD Standard Master">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DWD Standard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WD Standard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WD Standard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WD Standard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WD Standard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WD Standard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WD Standard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WD Standard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WD Standard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WD Standard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WD Standard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WD Standard Master 13">
        <a:dk1>
          <a:srgbClr val="000000"/>
        </a:dk1>
        <a:lt1>
          <a:srgbClr val="FFFFFF"/>
        </a:lt1>
        <a:dk2>
          <a:srgbClr val="000000"/>
        </a:dk2>
        <a:lt2>
          <a:srgbClr val="808080"/>
        </a:lt2>
        <a:accent1>
          <a:srgbClr val="1017A8"/>
        </a:accent1>
        <a:accent2>
          <a:srgbClr val="333399"/>
        </a:accent2>
        <a:accent3>
          <a:srgbClr val="FFFFFF"/>
        </a:accent3>
        <a:accent4>
          <a:srgbClr val="000000"/>
        </a:accent4>
        <a:accent5>
          <a:srgbClr val="AAABD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14">
        <a:dk1>
          <a:srgbClr val="000000"/>
        </a:dk1>
        <a:lt1>
          <a:srgbClr val="FFFFFF"/>
        </a:lt1>
        <a:dk2>
          <a:srgbClr val="000000"/>
        </a:dk2>
        <a:lt2>
          <a:srgbClr val="808080"/>
        </a:lt2>
        <a:accent1>
          <a:srgbClr val="1017A8"/>
        </a:accent1>
        <a:accent2>
          <a:srgbClr val="575DC2"/>
        </a:accent2>
        <a:accent3>
          <a:srgbClr val="FFFFFF"/>
        </a:accent3>
        <a:accent4>
          <a:srgbClr val="000000"/>
        </a:accent4>
        <a:accent5>
          <a:srgbClr val="AAABD1"/>
        </a:accent5>
        <a:accent6>
          <a:srgbClr val="4E53B0"/>
        </a:accent6>
        <a:hlink>
          <a:srgbClr val="9FA3DC"/>
        </a:hlink>
        <a:folHlink>
          <a:srgbClr val="DBDDF2"/>
        </a:folHlink>
      </a:clrScheme>
      <a:clrMap bg1="lt1" tx1="dk1" bg2="lt2" tx2="dk2" accent1="accent1" accent2="accent2" accent3="accent3" accent4="accent4" accent5="accent5" accent6="accent6" hlink="hlink" folHlink="folHlink"/>
    </a:extraClrScheme>
    <a:extraClrScheme>
      <a:clrScheme name="DWD Standard Master 15">
        <a:dk1>
          <a:srgbClr val="000000"/>
        </a:dk1>
        <a:lt1>
          <a:srgbClr val="FFFFFF"/>
        </a:lt1>
        <a:dk2>
          <a:srgbClr val="000000"/>
        </a:dk2>
        <a:lt2>
          <a:srgbClr val="808080"/>
        </a:lt2>
        <a:accent1>
          <a:srgbClr val="2D4B9B"/>
        </a:accent1>
        <a:accent2>
          <a:srgbClr val="6278B4"/>
        </a:accent2>
        <a:accent3>
          <a:srgbClr val="FFFFFF"/>
        </a:accent3>
        <a:accent4>
          <a:srgbClr val="000000"/>
        </a:accent4>
        <a:accent5>
          <a:srgbClr val="ADB1CB"/>
        </a:accent5>
        <a:accent6>
          <a:srgbClr val="586CA3"/>
        </a:accent6>
        <a:hlink>
          <a:srgbClr val="96A5CD"/>
        </a:hlink>
        <a:folHlink>
          <a:srgbClr val="CBD3E6"/>
        </a:folHlink>
      </a:clrScheme>
      <a:clrMap bg1="lt1" tx1="dk1" bg2="lt2" tx2="dk2" accent1="accent1" accent2="accent2" accent3="accent3" accent4="accent4" accent5="accent5" accent6="accent6" hlink="hlink" folHlink="folHlink"/>
    </a:extraClrScheme>
    <a:extraClrScheme>
      <a:clrScheme name="DWD Standard Master 16">
        <a:dk1>
          <a:srgbClr val="000000"/>
        </a:dk1>
        <a:lt1>
          <a:srgbClr val="FFFFFF"/>
        </a:lt1>
        <a:dk2>
          <a:srgbClr val="000000"/>
        </a:dk2>
        <a:lt2>
          <a:srgbClr val="808080"/>
        </a:lt2>
        <a:accent1>
          <a:srgbClr val="2D4B9B"/>
        </a:accent1>
        <a:accent2>
          <a:srgbClr val="96B9DC"/>
        </a:accent2>
        <a:accent3>
          <a:srgbClr val="FFFFFF"/>
        </a:accent3>
        <a:accent4>
          <a:srgbClr val="000000"/>
        </a:accent4>
        <a:accent5>
          <a:srgbClr val="ADB1CB"/>
        </a:accent5>
        <a:accent6>
          <a:srgbClr val="87A7C7"/>
        </a:accent6>
        <a:hlink>
          <a:srgbClr val="D2E1F5"/>
        </a:hlink>
        <a:folHlink>
          <a:srgbClr val="E1001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olienmaster Punkte">
  <a:themeElements>
    <a:clrScheme name="">
      <a:dk1>
        <a:srgbClr val="000000"/>
      </a:dk1>
      <a:lt1>
        <a:srgbClr val="FFFFFF"/>
      </a:lt1>
      <a:dk2>
        <a:srgbClr val="2D4B9B"/>
      </a:dk2>
      <a:lt2>
        <a:srgbClr val="D2E1F5"/>
      </a:lt2>
      <a:accent1>
        <a:srgbClr val="96B9DC"/>
      </a:accent1>
      <a:accent2>
        <a:srgbClr val="E10019"/>
      </a:accent2>
      <a:accent3>
        <a:srgbClr val="FFFFFF"/>
      </a:accent3>
      <a:accent4>
        <a:srgbClr val="000000"/>
      </a:accent4>
      <a:accent5>
        <a:srgbClr val="C9D9EB"/>
      </a:accent5>
      <a:accent6>
        <a:srgbClr val="CC0016"/>
      </a:accent6>
      <a:hlink>
        <a:srgbClr val="2D4B9B"/>
      </a:hlink>
      <a:folHlink>
        <a:srgbClr val="96B9DC"/>
      </a:folHlink>
    </a:clrScheme>
    <a:fontScheme name="DWD Standard Master">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DWD Standard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WD Standard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WD Standard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WD Standard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WD Standard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WD Standard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WD Standard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WD Standard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WD Standard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WD Standard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WD Standard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WD Standard Master 13">
        <a:dk1>
          <a:srgbClr val="000000"/>
        </a:dk1>
        <a:lt1>
          <a:srgbClr val="FFFFFF"/>
        </a:lt1>
        <a:dk2>
          <a:srgbClr val="000000"/>
        </a:dk2>
        <a:lt2>
          <a:srgbClr val="808080"/>
        </a:lt2>
        <a:accent1>
          <a:srgbClr val="1017A8"/>
        </a:accent1>
        <a:accent2>
          <a:srgbClr val="333399"/>
        </a:accent2>
        <a:accent3>
          <a:srgbClr val="FFFFFF"/>
        </a:accent3>
        <a:accent4>
          <a:srgbClr val="000000"/>
        </a:accent4>
        <a:accent5>
          <a:srgbClr val="AAABD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14">
        <a:dk1>
          <a:srgbClr val="000000"/>
        </a:dk1>
        <a:lt1>
          <a:srgbClr val="FFFFFF"/>
        </a:lt1>
        <a:dk2>
          <a:srgbClr val="000000"/>
        </a:dk2>
        <a:lt2>
          <a:srgbClr val="808080"/>
        </a:lt2>
        <a:accent1>
          <a:srgbClr val="1017A8"/>
        </a:accent1>
        <a:accent2>
          <a:srgbClr val="575DC2"/>
        </a:accent2>
        <a:accent3>
          <a:srgbClr val="FFFFFF"/>
        </a:accent3>
        <a:accent4>
          <a:srgbClr val="000000"/>
        </a:accent4>
        <a:accent5>
          <a:srgbClr val="AAABD1"/>
        </a:accent5>
        <a:accent6>
          <a:srgbClr val="4E53B0"/>
        </a:accent6>
        <a:hlink>
          <a:srgbClr val="9FA3DC"/>
        </a:hlink>
        <a:folHlink>
          <a:srgbClr val="DBDDF2"/>
        </a:folHlink>
      </a:clrScheme>
      <a:clrMap bg1="lt1" tx1="dk1" bg2="lt2" tx2="dk2" accent1="accent1" accent2="accent2" accent3="accent3" accent4="accent4" accent5="accent5" accent6="accent6" hlink="hlink" folHlink="folHlink"/>
    </a:extraClrScheme>
    <a:extraClrScheme>
      <a:clrScheme name="DWD Standard Master 15">
        <a:dk1>
          <a:srgbClr val="000000"/>
        </a:dk1>
        <a:lt1>
          <a:srgbClr val="FFFFFF"/>
        </a:lt1>
        <a:dk2>
          <a:srgbClr val="000000"/>
        </a:dk2>
        <a:lt2>
          <a:srgbClr val="808080"/>
        </a:lt2>
        <a:accent1>
          <a:srgbClr val="2D4B9B"/>
        </a:accent1>
        <a:accent2>
          <a:srgbClr val="6278B4"/>
        </a:accent2>
        <a:accent3>
          <a:srgbClr val="FFFFFF"/>
        </a:accent3>
        <a:accent4>
          <a:srgbClr val="000000"/>
        </a:accent4>
        <a:accent5>
          <a:srgbClr val="ADB1CB"/>
        </a:accent5>
        <a:accent6>
          <a:srgbClr val="586CA3"/>
        </a:accent6>
        <a:hlink>
          <a:srgbClr val="96A5CD"/>
        </a:hlink>
        <a:folHlink>
          <a:srgbClr val="CBD3E6"/>
        </a:folHlink>
      </a:clrScheme>
      <a:clrMap bg1="lt1" tx1="dk1" bg2="lt2" tx2="dk2" accent1="accent1" accent2="accent2" accent3="accent3" accent4="accent4" accent5="accent5" accent6="accent6" hlink="hlink" folHlink="folHlink"/>
    </a:extraClrScheme>
    <a:extraClrScheme>
      <a:clrScheme name="DWD Standard Master 16">
        <a:dk1>
          <a:srgbClr val="000000"/>
        </a:dk1>
        <a:lt1>
          <a:srgbClr val="FFFFFF"/>
        </a:lt1>
        <a:dk2>
          <a:srgbClr val="000000"/>
        </a:dk2>
        <a:lt2>
          <a:srgbClr val="808080"/>
        </a:lt2>
        <a:accent1>
          <a:srgbClr val="2D4B9B"/>
        </a:accent1>
        <a:accent2>
          <a:srgbClr val="96B9DC"/>
        </a:accent2>
        <a:accent3>
          <a:srgbClr val="FFFFFF"/>
        </a:accent3>
        <a:accent4>
          <a:srgbClr val="000000"/>
        </a:accent4>
        <a:accent5>
          <a:srgbClr val="ADB1CB"/>
        </a:accent5>
        <a:accent6>
          <a:srgbClr val="87A7C7"/>
        </a:accent6>
        <a:hlink>
          <a:srgbClr val="D2E1F5"/>
        </a:hlink>
        <a:folHlink>
          <a:srgbClr val="E1001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1857</Words>
  <Application>Microsoft Office PowerPoint</Application>
  <PresentationFormat>Bildschirmpräsentation (4:3)</PresentationFormat>
  <Paragraphs>516</Paragraphs>
  <Slides>44</Slides>
  <Notes>9</Notes>
  <HiddenSlides>0</HiddenSlides>
  <MMClips>0</MMClips>
  <ScaleCrop>false</ScaleCrop>
  <HeadingPairs>
    <vt:vector size="6" baseType="variant">
      <vt:variant>
        <vt:lpstr>Design</vt:lpstr>
      </vt:variant>
      <vt:variant>
        <vt:i4>3</vt:i4>
      </vt:variant>
      <vt:variant>
        <vt:lpstr>Eingebettete OLE-Server</vt:lpstr>
      </vt:variant>
      <vt:variant>
        <vt:i4>1</vt:i4>
      </vt:variant>
      <vt:variant>
        <vt:lpstr>Folientitel</vt:lpstr>
      </vt:variant>
      <vt:variant>
        <vt:i4>44</vt:i4>
      </vt:variant>
    </vt:vector>
  </HeadingPairs>
  <TitlesOfParts>
    <vt:vector size="48" baseType="lpstr">
      <vt:lpstr>DWD Standard Master</vt:lpstr>
      <vt:lpstr>Folienmaster Quadrate</vt:lpstr>
      <vt:lpstr>Folienmaster Punkte</vt:lpstr>
      <vt:lpstr>Bild</vt:lpstr>
      <vt:lpstr>Besuch des Kurses Geophysical Flows, 12. Juli 2018, Offenbach</vt:lpstr>
      <vt:lpstr>PowerPoint-Präsentation</vt:lpstr>
      <vt:lpstr>Schlüsselkunden/-aufgaben des DWD</vt:lpstr>
      <vt:lpstr>Grundidee der numerischen Wettervorhersage (NWV)</vt:lpstr>
      <vt:lpstr>Weather Forecasting Process Chain</vt:lpstr>
      <vt:lpstr>The multiscale nature of atmospheric flows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Using the example of ICON</vt:lpstr>
      <vt:lpstr>PowerPoint-Präsentation</vt:lpstr>
      <vt:lpstr>PowerPoint-Präsentation</vt:lpstr>
      <vt:lpstr>PowerPoint-Präsentation</vt:lpstr>
      <vt:lpstr>PowerPoint-Präsentation</vt:lpstr>
      <vt:lpstr>PowerPoint-Präsentation</vt:lpstr>
      <vt:lpstr>PowerPoint-Präsentation</vt:lpstr>
      <vt:lpstr>Horizontal grid topology in ICON</vt:lpstr>
      <vt:lpstr>Grid refinement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1966 CDC 3800        </vt:lpstr>
      <vt:lpstr>PowerPoint-Präsentation</vt:lpstr>
      <vt:lpstr>PowerPoint-Präsentation</vt:lpstr>
      <vt:lpstr>PowerPoint-Präsentation</vt:lpstr>
      <vt:lpstr>PowerPoint-Präsentation</vt:lpstr>
      <vt:lpstr>PowerPoint-Präsentation</vt:lpstr>
      <vt:lpstr>Thank you for your attention !!</vt:lpstr>
      <vt:lpstr>PowerPoint-Präsentation</vt:lpstr>
      <vt:lpstr>PowerPoint-Präsentation</vt:lpstr>
    </vt:vector>
  </TitlesOfParts>
  <Company>mpm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Administrator</dc:creator>
  <cp:lastModifiedBy>Reinert Daniel</cp:lastModifiedBy>
  <cp:revision>1253</cp:revision>
  <cp:lastPrinted>2013-10-11T08:57:47Z</cp:lastPrinted>
  <dcterms:created xsi:type="dcterms:W3CDTF">2006-12-01T09:57:45Z</dcterms:created>
  <dcterms:modified xsi:type="dcterms:W3CDTF">2018-07-18T07:08:04Z</dcterms:modified>
</cp:coreProperties>
</file>