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91" r:id="rId1"/>
    <p:sldMasterId id="2147483651" r:id="rId2"/>
  </p:sldMasterIdLst>
  <p:notesMasterIdLst>
    <p:notesMasterId r:id="rId8"/>
  </p:notesMasterIdLst>
  <p:handoutMasterIdLst>
    <p:handoutMasterId r:id="rId9"/>
  </p:handoutMasterIdLst>
  <p:sldIdLst>
    <p:sldId id="525" r:id="rId3"/>
    <p:sldId id="493" r:id="rId4"/>
    <p:sldId id="534" r:id="rId5"/>
    <p:sldId id="536" r:id="rId6"/>
    <p:sldId id="541" r:id="rId7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4B9B"/>
    <a:srgbClr val="FF3300"/>
    <a:srgbClr val="009FE3"/>
    <a:srgbClr val="FF0000"/>
    <a:srgbClr val="C0C0C0"/>
    <a:srgbClr val="D2E1F5"/>
    <a:srgbClr val="96B9DC"/>
    <a:srgbClr val="090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878" autoAdjust="0"/>
    <p:restoredTop sz="94660"/>
  </p:normalViewPr>
  <p:slideViewPr>
    <p:cSldViewPr showGuides="1">
      <p:cViewPr varScale="1">
        <p:scale>
          <a:sx n="135" d="100"/>
          <a:sy n="135" d="100"/>
        </p:scale>
        <p:origin x="-1146" y="-96"/>
      </p:cViewPr>
      <p:guideLst>
        <p:guide orient="horz" pos="1192"/>
        <p:guide pos="4206"/>
        <p:guide pos="1797"/>
        <p:guide pos="2381"/>
        <p:guide pos="1156"/>
        <p:guide pos="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howGuides="1">
      <p:cViewPr varScale="1">
        <p:scale>
          <a:sx n="72" d="100"/>
          <a:sy n="72" d="100"/>
        </p:scale>
        <p:origin x="-2232" y="-78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7" rIns="91811" bIns="45907" numCol="1" anchor="t" anchorCtr="0" compatLnSpc="1">
            <a:prstTxWarp prst="textNoShape">
              <a:avLst/>
            </a:prstTxWarp>
          </a:bodyPr>
          <a:lstStyle>
            <a:lvl1pPr defTabSz="918107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7988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7" rIns="91811" bIns="45907" numCol="1" anchor="t" anchorCtr="0" compatLnSpc="1">
            <a:prstTxWarp prst="textNoShape">
              <a:avLst/>
            </a:prstTxWarp>
          </a:bodyPr>
          <a:lstStyle>
            <a:lvl1pPr algn="r" defTabSz="918107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7988" cy="493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7" rIns="91811" bIns="45907" numCol="1" anchor="b" anchorCtr="0" compatLnSpc="1">
            <a:prstTxWarp prst="textNoShape">
              <a:avLst/>
            </a:prstTxWarp>
          </a:bodyPr>
          <a:lstStyle>
            <a:lvl1pPr defTabSz="918107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1338"/>
            <a:ext cx="2947988" cy="493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7" rIns="91811" bIns="45907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/>
            </a:lvl1pPr>
          </a:lstStyle>
          <a:p>
            <a:pPr>
              <a:defRPr/>
            </a:pPr>
            <a:fld id="{96AA2766-4DED-F748-8522-DDDC8E0104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63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6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7" rIns="91811" bIns="45907" numCol="1" anchor="t" anchorCtr="0" compatLnSpc="1">
            <a:prstTxWarp prst="textNoShape">
              <a:avLst/>
            </a:prstTxWarp>
          </a:bodyPr>
          <a:lstStyle>
            <a:lvl1pPr defTabSz="918107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7987" cy="46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7" rIns="91811" bIns="45907" numCol="1" anchor="t" anchorCtr="0" compatLnSpc="1">
            <a:prstTxWarp prst="textNoShape">
              <a:avLst/>
            </a:prstTxWarp>
          </a:bodyPr>
          <a:lstStyle>
            <a:lvl1pPr algn="r" defTabSz="918107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8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2025" y="777875"/>
            <a:ext cx="4875213" cy="3656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45038"/>
            <a:ext cx="4984750" cy="4433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7" rIns="91811" bIns="459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45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3875"/>
            <a:ext cx="2947988" cy="542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7" rIns="91811" bIns="45907" numCol="1" anchor="b" anchorCtr="0" compatLnSpc="1">
            <a:prstTxWarp prst="textNoShape">
              <a:avLst/>
            </a:prstTxWarp>
          </a:bodyPr>
          <a:lstStyle>
            <a:lvl1pPr defTabSz="918107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13875"/>
            <a:ext cx="2947987" cy="542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7" rIns="91811" bIns="45907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>
                <a:latin typeface="Times New Roman" pitchFamily="4" charset="0"/>
              </a:defRPr>
            </a:lvl1pPr>
          </a:lstStyle>
          <a:p>
            <a:pPr>
              <a:defRPr/>
            </a:pPr>
            <a:fld id="{9134D023-169E-2843-9610-8393F6896F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3023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Orography</a:t>
            </a:r>
            <a:r>
              <a:rPr lang="de-DE" dirty="0" smtClean="0"/>
              <a:t>?</a:t>
            </a:r>
          </a:p>
          <a:p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94500-2E24-4EB8-9192-A2C6D84F34A2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027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Orography</a:t>
            </a:r>
            <a:r>
              <a:rPr lang="de-DE" dirty="0" smtClean="0"/>
              <a:t>?</a:t>
            </a:r>
          </a:p>
          <a:p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94500-2E24-4EB8-9192-A2C6D84F34A2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02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1470025"/>
          </a:xfrm>
        </p:spPr>
        <p:txBody>
          <a:bodyPr/>
          <a:lstStyle>
            <a:lvl1pPr>
              <a:defRPr sz="4000">
                <a:solidFill>
                  <a:srgbClr val="3E7DB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2607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14350" y="116632"/>
            <a:ext cx="7194047" cy="56207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39752" y="115888"/>
            <a:ext cx="6120680" cy="562818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7079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848227" cy="562818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19672" y="115888"/>
            <a:ext cx="6912768" cy="562818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5" name="Picture 10" descr="hdcp2_logo_schrift_2_1"/>
          <p:cNvPicPr>
            <a:picLocks noChangeAspect="1" noChangeArrowheads="1"/>
          </p:cNvPicPr>
          <p:nvPr userDrawn="1"/>
        </p:nvPicPr>
        <p:blipFill rotWithShape="1">
          <a:blip r:embed="rId2"/>
          <a:srcRect l="32835" r="-169"/>
          <a:stretch/>
        </p:blipFill>
        <p:spPr bwMode="auto">
          <a:xfrm>
            <a:off x="107504" y="116632"/>
            <a:ext cx="1388533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870798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 userDrawn="1"/>
        </p:nvGrpSpPr>
        <p:grpSpPr bwMode="auto">
          <a:xfrm>
            <a:off x="0" y="166688"/>
            <a:ext cx="1835150" cy="584200"/>
            <a:chOff x="7430611" y="6274242"/>
            <a:chExt cx="1835696" cy="583758"/>
          </a:xfrm>
        </p:grpSpPr>
        <p:sp>
          <p:nvSpPr>
            <p:cNvPr id="4" name="Rectangle 16"/>
            <p:cNvSpPr>
              <a:spLocks noChangeArrowheads="1"/>
            </p:cNvSpPr>
            <p:nvPr userDrawn="1"/>
          </p:nvSpPr>
          <p:spPr bwMode="auto">
            <a:xfrm>
              <a:off x="8377043" y="6382110"/>
              <a:ext cx="309655" cy="360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GB" altLang="de-DE" smtClean="0">
                <a:solidFill>
                  <a:prstClr val="black"/>
                </a:solidFill>
                <a:cs typeface="+mn-cs"/>
              </a:endParaRPr>
            </a:p>
          </p:txBody>
        </p:sp>
        <p:grpSp>
          <p:nvGrpSpPr>
            <p:cNvPr id="5" name="Gruppieren 6"/>
            <p:cNvGrpSpPr>
              <a:grpSpLocks/>
            </p:cNvGrpSpPr>
            <p:nvPr userDrawn="1"/>
          </p:nvGrpSpPr>
          <p:grpSpPr bwMode="auto">
            <a:xfrm>
              <a:off x="7430611" y="6274242"/>
              <a:ext cx="1835696" cy="583758"/>
              <a:chOff x="91938" y="212413"/>
              <a:chExt cx="2417151" cy="768662"/>
            </a:xfrm>
          </p:grpSpPr>
          <p:pic>
            <p:nvPicPr>
              <p:cNvPr id="8" name="Picture 5" descr="C:\Users\m221011\Desktop\HDCP Webseite\logo_hdcp2_print.png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1938" y="212413"/>
                <a:ext cx="2417151" cy="768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hteck 9"/>
              <p:cNvSpPr/>
              <p:nvPr/>
            </p:nvSpPr>
            <p:spPr>
              <a:xfrm>
                <a:off x="1093509" y="548702"/>
                <a:ext cx="1405126" cy="32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Rechteck 10"/>
            <p:cNvSpPr/>
            <p:nvPr userDrawn="1"/>
          </p:nvSpPr>
          <p:spPr>
            <a:xfrm>
              <a:off x="8064212" y="6578811"/>
              <a:ext cx="482744" cy="258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Textfeld 14"/>
            <p:cNvSpPr txBox="1">
              <a:spLocks noChangeArrowheads="1"/>
            </p:cNvSpPr>
            <p:nvPr userDrawn="1"/>
          </p:nvSpPr>
          <p:spPr bwMode="auto">
            <a:xfrm>
              <a:off x="7968934" y="6574052"/>
              <a:ext cx="862268" cy="28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hangingPunct="1">
                <a:defRPr/>
              </a:pPr>
              <a:r>
                <a:rPr lang="de-DE" sz="1000">
                  <a:solidFill>
                    <a:srgbClr val="7F7F7F"/>
                  </a:solidFill>
                </a:rPr>
                <a:t>hdcp2.eu</a:t>
              </a:r>
            </a:p>
            <a:p>
              <a:pPr defTabSz="457200" eaLnBrk="1" hangingPunct="1">
                <a:defRPr/>
              </a:pPr>
              <a:endParaRPr lang="de-DE" sz="1000">
                <a:solidFill>
                  <a:srgbClr val="7F7F7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668" y="80628"/>
            <a:ext cx="7194047" cy="56207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0" y="166688"/>
            <a:ext cx="1835150" cy="584200"/>
            <a:chOff x="7430611" y="6274242"/>
            <a:chExt cx="1835696" cy="583758"/>
          </a:xfrm>
        </p:grpSpPr>
        <p:sp>
          <p:nvSpPr>
            <p:cNvPr id="5" name="Rectangle 16"/>
            <p:cNvSpPr>
              <a:spLocks noChangeArrowheads="1"/>
            </p:cNvSpPr>
            <p:nvPr userDrawn="1"/>
          </p:nvSpPr>
          <p:spPr bwMode="auto">
            <a:xfrm>
              <a:off x="8377043" y="6382110"/>
              <a:ext cx="309655" cy="360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GB" altLang="de-DE" smtClean="0">
                <a:solidFill>
                  <a:prstClr val="black"/>
                </a:solidFill>
                <a:cs typeface="+mn-cs"/>
              </a:endParaRPr>
            </a:p>
          </p:txBody>
        </p:sp>
        <p:grpSp>
          <p:nvGrpSpPr>
            <p:cNvPr id="6" name="Gruppieren 6"/>
            <p:cNvGrpSpPr>
              <a:grpSpLocks/>
            </p:cNvGrpSpPr>
            <p:nvPr userDrawn="1"/>
          </p:nvGrpSpPr>
          <p:grpSpPr bwMode="auto">
            <a:xfrm>
              <a:off x="7430611" y="6274242"/>
              <a:ext cx="1835696" cy="583758"/>
              <a:chOff x="91938" y="212413"/>
              <a:chExt cx="2417151" cy="768662"/>
            </a:xfrm>
          </p:grpSpPr>
          <p:pic>
            <p:nvPicPr>
              <p:cNvPr id="9" name="Picture 5" descr="C:\Users\m221011\Desktop\HDCP Webseite\logo_hdcp2_print.png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1938" y="212413"/>
                <a:ext cx="2417151" cy="768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hteck 11"/>
              <p:cNvSpPr/>
              <p:nvPr/>
            </p:nvSpPr>
            <p:spPr>
              <a:xfrm>
                <a:off x="1093509" y="548702"/>
                <a:ext cx="1405126" cy="32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Rechteck 10"/>
            <p:cNvSpPr/>
            <p:nvPr userDrawn="1"/>
          </p:nvSpPr>
          <p:spPr>
            <a:xfrm>
              <a:off x="8064212" y="6578811"/>
              <a:ext cx="482744" cy="258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Textfeld 14"/>
            <p:cNvSpPr txBox="1">
              <a:spLocks noChangeArrowheads="1"/>
            </p:cNvSpPr>
            <p:nvPr userDrawn="1"/>
          </p:nvSpPr>
          <p:spPr bwMode="auto">
            <a:xfrm>
              <a:off x="7968934" y="6574052"/>
              <a:ext cx="862268" cy="28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hangingPunct="1">
                <a:defRPr/>
              </a:pPr>
              <a:r>
                <a:rPr lang="de-DE" sz="1000">
                  <a:solidFill>
                    <a:srgbClr val="7F7F7F"/>
                  </a:solidFill>
                </a:rPr>
                <a:t>hdcp2.eu</a:t>
              </a:r>
            </a:p>
            <a:p>
              <a:pPr defTabSz="457200" eaLnBrk="1" hangingPunct="1">
                <a:defRPr/>
              </a:pPr>
              <a:endParaRPr lang="de-DE" sz="1000">
                <a:solidFill>
                  <a:srgbClr val="7F7F7F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37668" y="80628"/>
            <a:ext cx="7194047" cy="56207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 descr="MPIM_SF.pd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0013" y="422275"/>
            <a:ext cx="137477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669" y="80628"/>
            <a:ext cx="6877768" cy="56207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39725"/>
            <a:ext cx="6696075" cy="5492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000" smtClean="0">
                <a:solidFill>
                  <a:srgbClr val="FFFFFF"/>
                </a:solidFill>
                <a:latin typeface="Arial Black" pitchFamily="34" charset="0"/>
                <a:ea typeface="ＭＳ Ｐゴシック" pitchFamily="-109" charset="-128"/>
              </a:rPr>
              <a:t>Deutscher Wetterdienst</a:t>
            </a: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8913"/>
            <a:ext cx="158432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ieren 12"/>
          <p:cNvGrpSpPr>
            <a:grpSpLocks/>
          </p:cNvGrpSpPr>
          <p:nvPr userDrawn="1"/>
        </p:nvGrpSpPr>
        <p:grpSpPr bwMode="auto">
          <a:xfrm>
            <a:off x="384175" y="1679575"/>
            <a:ext cx="8435975" cy="2828925"/>
            <a:chOff x="668710" y="2874422"/>
            <a:chExt cx="8436246" cy="2829234"/>
          </a:xfrm>
        </p:grpSpPr>
        <p:pic>
          <p:nvPicPr>
            <p:cNvPr id="6" name="Grafik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0707" y="3572998"/>
              <a:ext cx="3017934" cy="1584498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33000">
                  <a:schemeClr val="accent1">
                    <a:shade val="93000"/>
                    <a:satMod val="130000"/>
                  </a:schemeClr>
                </a:gs>
                <a:gs pos="100000">
                  <a:srgbClr val="C00000"/>
                </a:gs>
              </a:gsLst>
              <a:lin ang="13500000" scaled="1"/>
            </a:gradFill>
          </p:spPr>
        </p:pic>
        <p:sp>
          <p:nvSpPr>
            <p:cNvPr id="7" name="Textfeld 11"/>
            <p:cNvSpPr txBox="1">
              <a:spLocks noChangeArrowheads="1"/>
            </p:cNvSpPr>
            <p:nvPr/>
          </p:nvSpPr>
          <p:spPr bwMode="auto">
            <a:xfrm>
              <a:off x="1619654" y="4860602"/>
              <a:ext cx="3413235" cy="5842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GAS PHASE CHEMISTRY</a:t>
              </a:r>
            </a:p>
          </p:txBody>
        </p:sp>
        <p:sp>
          <p:nvSpPr>
            <p:cNvPr id="8" name="Textfeld 12"/>
            <p:cNvSpPr txBox="1">
              <a:spLocks noChangeArrowheads="1"/>
            </p:cNvSpPr>
            <p:nvPr/>
          </p:nvSpPr>
          <p:spPr bwMode="auto">
            <a:xfrm>
              <a:off x="5617107" y="4004845"/>
              <a:ext cx="3059210" cy="5842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DYNAMICS</a:t>
              </a:r>
            </a:p>
          </p:txBody>
        </p:sp>
        <p:sp>
          <p:nvSpPr>
            <p:cNvPr id="9" name="Textfeld 13"/>
            <p:cNvSpPr txBox="1">
              <a:spLocks noChangeArrowheads="1"/>
            </p:cNvSpPr>
            <p:nvPr/>
          </p:nvSpPr>
          <p:spPr bwMode="auto">
            <a:xfrm>
              <a:off x="5618694" y="3280866"/>
              <a:ext cx="1200189" cy="4921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SEA SALT</a:t>
              </a:r>
            </a:p>
          </p:txBody>
        </p:sp>
        <p:sp>
          <p:nvSpPr>
            <p:cNvPr id="10" name="Textfeld 14"/>
            <p:cNvSpPr txBox="1">
              <a:spLocks noChangeArrowheads="1"/>
            </p:cNvSpPr>
            <p:nvPr/>
          </p:nvSpPr>
          <p:spPr bwMode="auto">
            <a:xfrm>
              <a:off x="6126710" y="3514255"/>
              <a:ext cx="2014603" cy="5223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MINERAL DUST</a:t>
              </a:r>
            </a:p>
          </p:txBody>
        </p:sp>
        <p:sp>
          <p:nvSpPr>
            <p:cNvPr id="11" name="Textfeld 15"/>
            <p:cNvSpPr txBox="1">
              <a:spLocks noChangeArrowheads="1"/>
            </p:cNvSpPr>
            <p:nvPr/>
          </p:nvSpPr>
          <p:spPr bwMode="auto">
            <a:xfrm>
              <a:off x="5653620" y="4273163"/>
              <a:ext cx="1222414" cy="5239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SULFATE</a:t>
              </a:r>
            </a:p>
          </p:txBody>
        </p:sp>
        <p:sp>
          <p:nvSpPr>
            <p:cNvPr id="12" name="Textfeld 16"/>
            <p:cNvSpPr txBox="1">
              <a:spLocks noChangeArrowheads="1"/>
            </p:cNvSpPr>
            <p:nvPr/>
          </p:nvSpPr>
          <p:spPr bwMode="auto">
            <a:xfrm>
              <a:off x="7003038" y="3769870"/>
              <a:ext cx="1241465" cy="5239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NITRATE</a:t>
              </a:r>
            </a:p>
          </p:txBody>
        </p:sp>
        <p:sp>
          <p:nvSpPr>
            <p:cNvPr id="13" name="Textfeld 17"/>
            <p:cNvSpPr txBox="1">
              <a:spLocks noChangeArrowheads="1"/>
            </p:cNvSpPr>
            <p:nvPr/>
          </p:nvSpPr>
          <p:spPr bwMode="auto">
            <a:xfrm>
              <a:off x="5845714" y="4736763"/>
              <a:ext cx="1390695" cy="4921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EMISSIONS</a:t>
              </a:r>
            </a:p>
          </p:txBody>
        </p:sp>
        <p:sp>
          <p:nvSpPr>
            <p:cNvPr id="14" name="Textfeld 18"/>
            <p:cNvSpPr txBox="1">
              <a:spLocks noChangeArrowheads="1"/>
            </p:cNvSpPr>
            <p:nvPr/>
          </p:nvSpPr>
          <p:spPr bwMode="auto">
            <a:xfrm>
              <a:off x="3940653" y="3109398"/>
              <a:ext cx="1338305" cy="58585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CLOUDS</a:t>
              </a:r>
            </a:p>
          </p:txBody>
        </p:sp>
        <p:sp>
          <p:nvSpPr>
            <p:cNvPr id="15" name="Textfeld 19"/>
            <p:cNvSpPr txBox="1">
              <a:spLocks noChangeArrowheads="1"/>
            </p:cNvSpPr>
            <p:nvPr/>
          </p:nvSpPr>
          <p:spPr bwMode="auto">
            <a:xfrm>
              <a:off x="2788091" y="5167022"/>
              <a:ext cx="1212889" cy="3080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4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SULFUR DIOXIDE</a:t>
              </a:r>
            </a:p>
          </p:txBody>
        </p:sp>
        <p:sp>
          <p:nvSpPr>
            <p:cNvPr id="16" name="Textfeld 20"/>
            <p:cNvSpPr txBox="1">
              <a:spLocks noChangeArrowheads="1"/>
            </p:cNvSpPr>
            <p:nvPr/>
          </p:nvSpPr>
          <p:spPr bwMode="auto">
            <a:xfrm>
              <a:off x="4824919" y="4935222"/>
              <a:ext cx="946180" cy="4604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OZONE</a:t>
              </a:r>
            </a:p>
          </p:txBody>
        </p:sp>
        <p:sp>
          <p:nvSpPr>
            <p:cNvPr id="17" name="Textfeld 21"/>
            <p:cNvSpPr txBox="1">
              <a:spLocks noChangeArrowheads="1"/>
            </p:cNvSpPr>
            <p:nvPr/>
          </p:nvSpPr>
          <p:spPr bwMode="auto">
            <a:xfrm>
              <a:off x="5594881" y="4932047"/>
              <a:ext cx="1785994" cy="58585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RADIATION</a:t>
              </a:r>
            </a:p>
          </p:txBody>
        </p:sp>
        <p:sp>
          <p:nvSpPr>
            <p:cNvPr id="18" name="Textfeld 22"/>
            <p:cNvSpPr txBox="1">
              <a:spLocks noChangeArrowheads="1"/>
            </p:cNvSpPr>
            <p:nvPr/>
          </p:nvSpPr>
          <p:spPr bwMode="auto">
            <a:xfrm>
              <a:off x="5177355" y="3131625"/>
              <a:ext cx="1243053" cy="36992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WARM-PHASE</a:t>
              </a:r>
            </a:p>
          </p:txBody>
        </p:sp>
        <p:sp>
          <p:nvSpPr>
            <p:cNvPr id="19" name="Textfeld 23"/>
            <p:cNvSpPr txBox="1">
              <a:spLocks noChangeArrowheads="1"/>
            </p:cNvSpPr>
            <p:nvPr/>
          </p:nvSpPr>
          <p:spPr bwMode="auto">
            <a:xfrm>
              <a:off x="2411841" y="3717477"/>
              <a:ext cx="1293855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COLD-PHASE</a:t>
              </a:r>
            </a:p>
          </p:txBody>
        </p:sp>
        <p:sp>
          <p:nvSpPr>
            <p:cNvPr id="20" name="Textfeld 24"/>
            <p:cNvSpPr txBox="1">
              <a:spLocks noChangeArrowheads="1"/>
            </p:cNvSpPr>
            <p:nvPr/>
          </p:nvSpPr>
          <p:spPr bwMode="auto">
            <a:xfrm>
              <a:off x="4216887" y="2996673"/>
              <a:ext cx="1371644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MIXED-PHASE</a:t>
              </a:r>
            </a:p>
          </p:txBody>
        </p:sp>
        <p:sp>
          <p:nvSpPr>
            <p:cNvPr id="21" name="Textfeld 25"/>
            <p:cNvSpPr txBox="1">
              <a:spLocks noChangeArrowheads="1"/>
            </p:cNvSpPr>
            <p:nvPr/>
          </p:nvSpPr>
          <p:spPr bwMode="auto">
            <a:xfrm>
              <a:off x="3877151" y="5133682"/>
              <a:ext cx="1897123" cy="43184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2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CARBON DIOXIDE</a:t>
              </a:r>
            </a:p>
          </p:txBody>
        </p:sp>
        <p:sp>
          <p:nvSpPr>
            <p:cNvPr id="22" name="Textfeld 26"/>
            <p:cNvSpPr txBox="1">
              <a:spLocks noChangeArrowheads="1"/>
            </p:cNvSpPr>
            <p:nvPr/>
          </p:nvSpPr>
          <p:spPr bwMode="auto">
            <a:xfrm>
              <a:off x="5583768" y="5209890"/>
              <a:ext cx="1252578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AMMONIUM</a:t>
              </a:r>
            </a:p>
          </p:txBody>
        </p:sp>
        <p:sp>
          <p:nvSpPr>
            <p:cNvPr id="23" name="Textfeld 27"/>
            <p:cNvSpPr txBox="1">
              <a:spLocks noChangeArrowheads="1"/>
            </p:cNvSpPr>
            <p:nvPr/>
          </p:nvSpPr>
          <p:spPr bwMode="auto">
            <a:xfrm>
              <a:off x="2297537" y="4733588"/>
              <a:ext cx="1247815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HYDROXIDE</a:t>
              </a:r>
            </a:p>
          </p:txBody>
        </p:sp>
        <p:sp>
          <p:nvSpPr>
            <p:cNvPr id="24" name="Textfeld 28"/>
            <p:cNvSpPr txBox="1">
              <a:spLocks noChangeArrowheads="1"/>
            </p:cNvSpPr>
            <p:nvPr/>
          </p:nvSpPr>
          <p:spPr bwMode="auto">
            <a:xfrm>
              <a:off x="6706167" y="4417641"/>
              <a:ext cx="2041591" cy="5239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DIRECT EFFECT</a:t>
              </a:r>
            </a:p>
          </p:txBody>
        </p:sp>
        <p:sp>
          <p:nvSpPr>
            <p:cNvPr id="25" name="Textfeld 29"/>
            <p:cNvSpPr txBox="1">
              <a:spLocks noChangeArrowheads="1"/>
            </p:cNvSpPr>
            <p:nvPr/>
          </p:nvSpPr>
          <p:spPr bwMode="auto">
            <a:xfrm>
              <a:off x="3164340" y="5301975"/>
              <a:ext cx="1492298" cy="3381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NITROGEN OXIDES</a:t>
              </a:r>
            </a:p>
          </p:txBody>
        </p:sp>
        <p:sp>
          <p:nvSpPr>
            <p:cNvPr id="26" name="Textfeld 30"/>
            <p:cNvSpPr txBox="1">
              <a:spLocks noChangeArrowheads="1"/>
            </p:cNvSpPr>
            <p:nvPr/>
          </p:nvSpPr>
          <p:spPr bwMode="auto">
            <a:xfrm>
              <a:off x="2786503" y="3558710"/>
              <a:ext cx="1712968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INDIRECT EFFECT</a:t>
              </a:r>
            </a:p>
          </p:txBody>
        </p:sp>
        <p:sp>
          <p:nvSpPr>
            <p:cNvPr id="27" name="Textfeld 31"/>
            <p:cNvSpPr txBox="1">
              <a:spLocks noChangeArrowheads="1"/>
            </p:cNvSpPr>
            <p:nvPr/>
          </p:nvSpPr>
          <p:spPr bwMode="auto">
            <a:xfrm>
              <a:off x="5607582" y="3860368"/>
              <a:ext cx="1504998" cy="3699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SEDIMENTATION</a:t>
              </a:r>
            </a:p>
          </p:txBody>
        </p:sp>
        <p:sp>
          <p:nvSpPr>
            <p:cNvPr id="28" name="Textfeld 32"/>
            <p:cNvSpPr txBox="1">
              <a:spLocks noChangeArrowheads="1"/>
            </p:cNvSpPr>
            <p:nvPr/>
          </p:nvSpPr>
          <p:spPr bwMode="auto">
            <a:xfrm>
              <a:off x="6720454" y="4293802"/>
              <a:ext cx="1092235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WASHOUT</a:t>
              </a:r>
            </a:p>
          </p:txBody>
        </p:sp>
        <p:sp>
          <p:nvSpPr>
            <p:cNvPr id="29" name="Textfeld 33"/>
            <p:cNvSpPr txBox="1">
              <a:spLocks noChangeArrowheads="1"/>
            </p:cNvSpPr>
            <p:nvPr/>
          </p:nvSpPr>
          <p:spPr bwMode="auto">
            <a:xfrm>
              <a:off x="2199109" y="4565295"/>
              <a:ext cx="1125574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DIFFUSION</a:t>
              </a:r>
            </a:p>
          </p:txBody>
        </p:sp>
        <p:sp>
          <p:nvSpPr>
            <p:cNvPr id="30" name="Textfeld 34"/>
            <p:cNvSpPr txBox="1">
              <a:spLocks noChangeArrowheads="1"/>
            </p:cNvSpPr>
            <p:nvPr/>
          </p:nvSpPr>
          <p:spPr bwMode="auto">
            <a:xfrm>
              <a:off x="1486299" y="4273163"/>
              <a:ext cx="1847909" cy="58585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TRANSPORT</a:t>
              </a:r>
            </a:p>
          </p:txBody>
        </p:sp>
        <p:sp>
          <p:nvSpPr>
            <p:cNvPr id="31" name="Textfeld 35"/>
            <p:cNvSpPr txBox="1">
              <a:spLocks noChangeArrowheads="1"/>
            </p:cNvSpPr>
            <p:nvPr/>
          </p:nvSpPr>
          <p:spPr bwMode="auto">
            <a:xfrm>
              <a:off x="1984790" y="4036599"/>
              <a:ext cx="1389107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CONVECTION</a:t>
              </a:r>
            </a:p>
          </p:txBody>
        </p:sp>
        <p:sp>
          <p:nvSpPr>
            <p:cNvPr id="32" name="Textfeld 36"/>
            <p:cNvSpPr txBox="1">
              <a:spLocks noChangeArrowheads="1"/>
            </p:cNvSpPr>
            <p:nvPr/>
          </p:nvSpPr>
          <p:spPr bwMode="auto">
            <a:xfrm>
              <a:off x="5723472" y="4652616"/>
              <a:ext cx="1989202" cy="339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OPTICAL DEPTH</a:t>
              </a:r>
            </a:p>
          </p:txBody>
        </p:sp>
        <p:sp>
          <p:nvSpPr>
            <p:cNvPr id="33" name="Textfeld 37"/>
            <p:cNvSpPr txBox="1">
              <a:spLocks noChangeArrowheads="1"/>
            </p:cNvSpPr>
            <p:nvPr/>
          </p:nvSpPr>
          <p:spPr bwMode="auto">
            <a:xfrm>
              <a:off x="2024479" y="3888946"/>
              <a:ext cx="1162087" cy="3381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INTERACTION</a:t>
              </a:r>
            </a:p>
          </p:txBody>
        </p:sp>
        <p:sp>
          <p:nvSpPr>
            <p:cNvPr id="34" name="Textfeld 38"/>
            <p:cNvSpPr txBox="1">
              <a:spLocks noChangeArrowheads="1"/>
            </p:cNvSpPr>
            <p:nvPr/>
          </p:nvSpPr>
          <p:spPr bwMode="auto">
            <a:xfrm>
              <a:off x="5804438" y="4522427"/>
              <a:ext cx="914429" cy="3381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FEEDBACK</a:t>
              </a:r>
            </a:p>
          </p:txBody>
        </p:sp>
        <p:sp>
          <p:nvSpPr>
            <p:cNvPr id="35" name="Textfeld 39"/>
            <p:cNvSpPr txBox="1">
              <a:spLocks noChangeArrowheads="1"/>
            </p:cNvSpPr>
            <p:nvPr/>
          </p:nvSpPr>
          <p:spPr bwMode="auto">
            <a:xfrm>
              <a:off x="7668223" y="4314442"/>
              <a:ext cx="1436733" cy="3381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ANTHROPOGENIC</a:t>
              </a:r>
            </a:p>
          </p:txBody>
        </p:sp>
        <p:sp>
          <p:nvSpPr>
            <p:cNvPr id="36" name="Textfeld 40"/>
            <p:cNvSpPr txBox="1">
              <a:spLocks noChangeArrowheads="1"/>
            </p:cNvSpPr>
            <p:nvPr/>
          </p:nvSpPr>
          <p:spPr bwMode="auto">
            <a:xfrm>
              <a:off x="6083847" y="3747642"/>
              <a:ext cx="1050959" cy="339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BIOLOGICAL</a:t>
              </a:r>
            </a:p>
          </p:txBody>
        </p:sp>
        <p:sp>
          <p:nvSpPr>
            <p:cNvPr id="37" name="Textfeld 41"/>
            <p:cNvSpPr txBox="1">
              <a:spLocks noChangeArrowheads="1"/>
            </p:cNvSpPr>
            <p:nvPr/>
          </p:nvSpPr>
          <p:spPr bwMode="auto">
            <a:xfrm>
              <a:off x="2100681" y="4200130"/>
              <a:ext cx="1250990" cy="3381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VOLCANIC ASH</a:t>
              </a:r>
            </a:p>
          </p:txBody>
        </p:sp>
        <p:sp>
          <p:nvSpPr>
            <p:cNvPr id="38" name="Textfeld 42"/>
            <p:cNvSpPr txBox="1">
              <a:spLocks noChangeArrowheads="1"/>
            </p:cNvSpPr>
            <p:nvPr/>
          </p:nvSpPr>
          <p:spPr bwMode="auto">
            <a:xfrm>
              <a:off x="751263" y="4636739"/>
              <a:ext cx="1554213" cy="3080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4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RADIOACTIVE TRACER</a:t>
              </a:r>
            </a:p>
          </p:txBody>
        </p:sp>
        <p:sp>
          <p:nvSpPr>
            <p:cNvPr id="39" name="Textfeld 43"/>
            <p:cNvSpPr txBox="1">
              <a:spLocks noChangeArrowheads="1"/>
            </p:cNvSpPr>
            <p:nvPr/>
          </p:nvSpPr>
          <p:spPr bwMode="auto">
            <a:xfrm>
              <a:off x="987808" y="4711361"/>
              <a:ext cx="1479598" cy="4620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PHOTOLYSIS</a:t>
              </a:r>
            </a:p>
          </p:txBody>
        </p:sp>
        <p:sp>
          <p:nvSpPr>
            <p:cNvPr id="40" name="Textfeld 44"/>
            <p:cNvSpPr txBox="1">
              <a:spLocks noChangeArrowheads="1"/>
            </p:cNvSpPr>
            <p:nvPr/>
          </p:nvSpPr>
          <p:spPr bwMode="auto">
            <a:xfrm>
              <a:off x="6693467" y="5225767"/>
              <a:ext cx="1046196" cy="3381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DEPOSITION</a:t>
              </a:r>
            </a:p>
          </p:txBody>
        </p:sp>
        <p:sp>
          <p:nvSpPr>
            <p:cNvPr id="41" name="Textfeld 45"/>
            <p:cNvSpPr txBox="1">
              <a:spLocks noChangeArrowheads="1"/>
            </p:cNvSpPr>
            <p:nvPr/>
          </p:nvSpPr>
          <p:spPr bwMode="auto">
            <a:xfrm>
              <a:off x="668710" y="5157496"/>
              <a:ext cx="2279723" cy="3381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VOLATILE ORGANIC CARBONS</a:t>
              </a:r>
            </a:p>
          </p:txBody>
        </p:sp>
        <p:sp>
          <p:nvSpPr>
            <p:cNvPr id="42" name="Textfeld 46"/>
            <p:cNvSpPr txBox="1">
              <a:spLocks noChangeArrowheads="1"/>
            </p:cNvSpPr>
            <p:nvPr/>
          </p:nvSpPr>
          <p:spPr bwMode="auto">
            <a:xfrm>
              <a:off x="816353" y="4436693"/>
              <a:ext cx="874740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TRACER</a:t>
              </a:r>
            </a:p>
          </p:txBody>
        </p:sp>
        <p:sp>
          <p:nvSpPr>
            <p:cNvPr id="43" name="Textfeld 47"/>
            <p:cNvSpPr txBox="1">
              <a:spLocks noChangeArrowheads="1"/>
            </p:cNvSpPr>
            <p:nvPr/>
          </p:nvSpPr>
          <p:spPr bwMode="auto">
            <a:xfrm>
              <a:off x="2556309" y="3122099"/>
              <a:ext cx="1512936" cy="4604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ACTIVATION</a:t>
              </a:r>
            </a:p>
          </p:txBody>
        </p:sp>
        <p:sp>
          <p:nvSpPr>
            <p:cNvPr id="44" name="Textfeld 48"/>
            <p:cNvSpPr txBox="1">
              <a:spLocks noChangeArrowheads="1"/>
            </p:cNvSpPr>
            <p:nvPr/>
          </p:nvSpPr>
          <p:spPr bwMode="auto">
            <a:xfrm>
              <a:off x="2956371" y="3306269"/>
              <a:ext cx="1117636" cy="3381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NUCLEATION</a:t>
              </a:r>
            </a:p>
          </p:txBody>
        </p:sp>
        <p:sp>
          <p:nvSpPr>
            <p:cNvPr id="45" name="Textfeld 49"/>
            <p:cNvSpPr txBox="1">
              <a:spLocks noChangeArrowheads="1"/>
            </p:cNvSpPr>
            <p:nvPr/>
          </p:nvSpPr>
          <p:spPr bwMode="auto">
            <a:xfrm>
              <a:off x="3069087" y="3831790"/>
              <a:ext cx="422289" cy="4620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</a:t>
              </a:r>
            </a:p>
          </p:txBody>
        </p:sp>
        <p:sp>
          <p:nvSpPr>
            <p:cNvPr id="46" name="Textfeld 50"/>
            <p:cNvSpPr txBox="1">
              <a:spLocks noChangeArrowheads="1"/>
            </p:cNvSpPr>
            <p:nvPr/>
          </p:nvSpPr>
          <p:spPr bwMode="auto">
            <a:xfrm>
              <a:off x="5117028" y="3295156"/>
              <a:ext cx="654071" cy="4620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CCN</a:t>
              </a:r>
            </a:p>
          </p:txBody>
        </p:sp>
        <p:sp>
          <p:nvSpPr>
            <p:cNvPr id="47" name="Textfeld 51"/>
            <p:cNvSpPr txBox="1">
              <a:spLocks noChangeArrowheads="1"/>
            </p:cNvSpPr>
            <p:nvPr/>
          </p:nvSpPr>
          <p:spPr bwMode="auto">
            <a:xfrm>
              <a:off x="1762533" y="5241644"/>
              <a:ext cx="1527224" cy="4620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AIR QUALITY</a:t>
              </a:r>
            </a:p>
          </p:txBody>
        </p:sp>
        <p:sp>
          <p:nvSpPr>
            <p:cNvPr id="48" name="Textfeld 52"/>
            <p:cNvSpPr txBox="1">
              <a:spLocks noChangeArrowheads="1"/>
            </p:cNvSpPr>
            <p:nvPr/>
          </p:nvSpPr>
          <p:spPr bwMode="auto">
            <a:xfrm>
              <a:off x="3966054" y="3358663"/>
              <a:ext cx="533417" cy="4620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ICE</a:t>
              </a:r>
            </a:p>
          </p:txBody>
        </p:sp>
        <p:sp>
          <p:nvSpPr>
            <p:cNvPr id="49" name="Textfeld 53"/>
            <p:cNvSpPr txBox="1">
              <a:spLocks noChangeArrowheads="1"/>
            </p:cNvSpPr>
            <p:nvPr/>
          </p:nvSpPr>
          <p:spPr bwMode="auto">
            <a:xfrm>
              <a:off x="2915095" y="3014137"/>
              <a:ext cx="1397045" cy="36834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PRECIPITATION</a:t>
              </a:r>
            </a:p>
          </p:txBody>
        </p:sp>
        <p:sp>
          <p:nvSpPr>
            <p:cNvPr id="50" name="Textfeld 54"/>
            <p:cNvSpPr txBox="1">
              <a:spLocks noChangeArrowheads="1"/>
            </p:cNvSpPr>
            <p:nvPr/>
          </p:nvSpPr>
          <p:spPr bwMode="auto">
            <a:xfrm>
              <a:off x="3334209" y="3418994"/>
              <a:ext cx="741386" cy="3699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WATER</a:t>
              </a:r>
            </a:p>
          </p:txBody>
        </p:sp>
        <p:sp>
          <p:nvSpPr>
            <p:cNvPr id="51" name="Textfeld 55"/>
            <p:cNvSpPr txBox="1">
              <a:spLocks noChangeArrowheads="1"/>
            </p:cNvSpPr>
            <p:nvPr/>
          </p:nvSpPr>
          <p:spPr bwMode="auto">
            <a:xfrm>
              <a:off x="3851750" y="2874422"/>
              <a:ext cx="823938" cy="3381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 dirty="0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GRAUPEL</a:t>
              </a:r>
            </a:p>
          </p:txBody>
        </p:sp>
        <p:sp>
          <p:nvSpPr>
            <p:cNvPr id="52" name="Textfeld 56"/>
            <p:cNvSpPr txBox="1">
              <a:spLocks noChangeArrowheads="1"/>
            </p:cNvSpPr>
            <p:nvPr/>
          </p:nvSpPr>
          <p:spPr bwMode="auto">
            <a:xfrm>
              <a:off x="1021146" y="4181078"/>
              <a:ext cx="1227177" cy="3699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TURBULENCE</a:t>
              </a:r>
            </a:p>
          </p:txBody>
        </p:sp>
        <p:sp>
          <p:nvSpPr>
            <p:cNvPr id="53" name="Textfeld 57"/>
            <p:cNvSpPr txBox="1">
              <a:spLocks noChangeArrowheads="1"/>
            </p:cNvSpPr>
            <p:nvPr/>
          </p:nvSpPr>
          <p:spPr bwMode="auto">
            <a:xfrm>
              <a:off x="7141156" y="4770104"/>
              <a:ext cx="808063" cy="4921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6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SOOT</a:t>
              </a:r>
            </a:p>
          </p:txBody>
        </p:sp>
        <p:sp>
          <p:nvSpPr>
            <p:cNvPr id="54" name="Textfeld 58"/>
            <p:cNvSpPr txBox="1">
              <a:spLocks noChangeArrowheads="1"/>
            </p:cNvSpPr>
            <p:nvPr/>
          </p:nvSpPr>
          <p:spPr bwMode="auto">
            <a:xfrm>
              <a:off x="7560269" y="4652616"/>
              <a:ext cx="1111286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WILDFIRES</a:t>
              </a:r>
            </a:p>
          </p:txBody>
        </p:sp>
        <p:sp>
          <p:nvSpPr>
            <p:cNvPr id="55" name="Textfeld 59"/>
            <p:cNvSpPr txBox="1">
              <a:spLocks noChangeArrowheads="1"/>
            </p:cNvSpPr>
            <p:nvPr/>
          </p:nvSpPr>
          <p:spPr bwMode="auto">
            <a:xfrm>
              <a:off x="7214183" y="4966976"/>
              <a:ext cx="995394" cy="46201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PM10</a:t>
              </a:r>
            </a:p>
          </p:txBody>
        </p:sp>
        <p:sp>
          <p:nvSpPr>
            <p:cNvPr id="56" name="Textfeld 60"/>
            <p:cNvSpPr txBox="1">
              <a:spLocks noChangeArrowheads="1"/>
            </p:cNvSpPr>
            <p:nvPr/>
          </p:nvSpPr>
          <p:spPr bwMode="auto">
            <a:xfrm>
              <a:off x="6650602" y="3358663"/>
              <a:ext cx="657246" cy="4000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 smtClean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PM2.5</a:t>
              </a:r>
            </a:p>
          </p:txBody>
        </p:sp>
      </p:grpSp>
      <p:pic>
        <p:nvPicPr>
          <p:cNvPr id="57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Line 23"/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59" name="Picture 28" descr="Bundesadler_kleiner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FD22D-FC68-4CBF-A131-88DBA988F6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9533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9019"/>
          <a:stretch/>
        </p:blipFill>
        <p:spPr>
          <a:xfrm>
            <a:off x="187235" y="213644"/>
            <a:ext cx="2222253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696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4450"/>
            <a:ext cx="78041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52" name="Line 20"/>
          <p:cNvSpPr>
            <a:spLocks noChangeShapeType="1"/>
          </p:cNvSpPr>
          <p:nvPr userDrawn="1"/>
        </p:nvSpPr>
        <p:spPr bwMode="auto">
          <a:xfrm>
            <a:off x="0" y="819150"/>
            <a:ext cx="91440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717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11"/>
          <a:srcRect l="83649" r="-899"/>
          <a:stretch>
            <a:fillRect/>
          </a:stretch>
        </p:blipFill>
        <p:spPr bwMode="auto">
          <a:xfrm>
            <a:off x="8593138" y="115888"/>
            <a:ext cx="3952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36" r:id="rId3"/>
    <p:sldLayoutId id="2147484222" r:id="rId4"/>
    <p:sldLayoutId id="2147484223" r:id="rId5"/>
    <p:sldLayoutId id="2147484225" r:id="rId6"/>
    <p:sldLayoutId id="2147484227" r:id="rId7"/>
    <p:sldLayoutId id="2147484239" r:id="rId8"/>
    <p:sldLayoutId id="2147484240" r:id="rId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595959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3200" kern="1200">
          <a:solidFill>
            <a:srgbClr val="595959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28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24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»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028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669088" y="115888"/>
            <a:ext cx="22955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0" descr="hdcp2_logo_schrift_2_1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79388" y="115888"/>
            <a:ext cx="206216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Line 20"/>
          <p:cNvSpPr>
            <a:spLocks noChangeShapeType="1"/>
          </p:cNvSpPr>
          <p:nvPr userDrawn="1"/>
        </p:nvSpPr>
        <p:spPr bwMode="auto">
          <a:xfrm>
            <a:off x="0" y="819150"/>
            <a:ext cx="91440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37" r:id="rId5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4" charset="2"/>
        <a:buChar char="è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4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4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4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4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1600200"/>
            <a:ext cx="8207375" cy="864096"/>
          </a:xfrm>
        </p:spPr>
        <p:txBody>
          <a:bodyPr anchor="ctr"/>
          <a:lstStyle/>
          <a:p>
            <a:r>
              <a:rPr lang="en-US" dirty="0" smtClean="0"/>
              <a:t>Unscrambling</a:t>
            </a:r>
            <a:r>
              <a:rPr lang="de-DE" dirty="0" smtClean="0"/>
              <a:t> </a:t>
            </a:r>
            <a:r>
              <a:rPr lang="de-DE" dirty="0" err="1" smtClean="0"/>
              <a:t>Anvil</a:t>
            </a:r>
            <a:r>
              <a:rPr lang="de-DE" dirty="0" smtClean="0"/>
              <a:t> Development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23528" y="2777877"/>
            <a:ext cx="85689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Harald Rybka¹, Martin Köhler¹, Axel Seifert¹, Ulrike Burkhardt², Jens Reichardt¹, Janina Stäudle¹, </a:t>
            </a:r>
            <a:r>
              <a:rPr lang="de-DE" dirty="0" err="1" smtClean="0"/>
              <a:t>Odran</a:t>
            </a:r>
            <a:r>
              <a:rPr lang="de-DE" dirty="0" smtClean="0"/>
              <a:t> Sourdeval³, Johannes Quaas³, Stefan Bühler</a:t>
            </a:r>
            <a:r>
              <a:rPr lang="de-DE" baseline="30000" dirty="0" smtClean="0"/>
              <a:t>4</a:t>
            </a:r>
            <a:r>
              <a:rPr lang="de-DE" dirty="0" smtClean="0"/>
              <a:t>, Akos Horvath</a:t>
            </a:r>
            <a:r>
              <a:rPr lang="de-DE" baseline="30000" dirty="0"/>
              <a:t>4</a:t>
            </a:r>
            <a:r>
              <a:rPr lang="de-DE" dirty="0" smtClean="0"/>
              <a:t>, Johan Strandgren², Luca Bugliaro²</a:t>
            </a:r>
          </a:p>
          <a:p>
            <a:endParaRPr lang="de-DE" dirty="0" smtClean="0"/>
          </a:p>
          <a:p>
            <a:r>
              <a:rPr lang="de-DE" sz="1400" dirty="0" smtClean="0"/>
              <a:t>¹ DWD, ² DLR, ³ University Leipzig, </a:t>
            </a:r>
            <a:r>
              <a:rPr lang="de-DE" sz="1400" baseline="30000" dirty="0" smtClean="0"/>
              <a:t>4 </a:t>
            </a:r>
            <a:r>
              <a:rPr lang="de-DE" sz="1400" dirty="0" smtClean="0"/>
              <a:t>University Hamburg</a:t>
            </a:r>
          </a:p>
          <a:p>
            <a:endParaRPr lang="de-DE" sz="1400" dirty="0" smtClean="0"/>
          </a:p>
          <a:p>
            <a:r>
              <a:rPr lang="en-US" sz="1400" dirty="0" smtClean="0">
                <a:solidFill>
                  <a:srgbClr val="9696A0"/>
                </a:solidFill>
              </a:rPr>
              <a:t>HD(CP)² - Project </a:t>
            </a:r>
            <a:r>
              <a:rPr lang="en-US" sz="1400" dirty="0">
                <a:solidFill>
                  <a:srgbClr val="9696A0"/>
                </a:solidFill>
              </a:rPr>
              <a:t>funded by the German ministry for research and education (BMBF)</a:t>
            </a:r>
          </a:p>
        </p:txBody>
      </p:sp>
    </p:spTree>
    <p:extLst>
      <p:ext uri="{BB962C8B-B14F-4D97-AF65-F5344CB8AC3E}">
        <p14:creationId xmlns:p14="http://schemas.microsoft.com/office/powerpoint/2010/main" val="2615288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altLang="en-US" dirty="0" err="1" smtClean="0"/>
              <a:t>Convective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case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study</a:t>
            </a:r>
            <a:r>
              <a:rPr lang="de-DE" altLang="en-US" dirty="0" smtClean="0"/>
              <a:t> 4-5 </a:t>
            </a:r>
            <a:r>
              <a:rPr lang="de-DE" altLang="en-US" dirty="0" err="1" smtClean="0"/>
              <a:t>July</a:t>
            </a:r>
            <a:r>
              <a:rPr lang="de-DE" altLang="en-US" dirty="0" smtClean="0"/>
              <a:t> 2015</a:t>
            </a:r>
            <a:endParaRPr lang="en-US" altLang="en-US" dirty="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28352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349500"/>
            <a:ext cx="30861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3" t="23941" r="33977" b="36165"/>
          <a:stretch>
            <a:fillRect/>
          </a:stretch>
        </p:blipFill>
        <p:spPr bwMode="auto">
          <a:xfrm>
            <a:off x="5862638" y="3635375"/>
            <a:ext cx="31019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feld 7"/>
          <p:cNvSpPr txBox="1">
            <a:spLocks noChangeArrowheads="1"/>
          </p:cNvSpPr>
          <p:nvPr/>
        </p:nvSpPr>
        <p:spPr bwMode="auto">
          <a:xfrm>
            <a:off x="323850" y="908050"/>
            <a:ext cx="26876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75"/>
              </a:spcBef>
              <a:buClr>
                <a:srgbClr val="333333"/>
              </a:buClr>
              <a:buSzPct val="125000"/>
              <a:buFont typeface="Gill Sans"/>
              <a:buChar char="•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1pPr>
            <a:lvl2pPr marL="742950" indent="-285750" eaLnBrk="0" hangingPunct="0">
              <a:spcBef>
                <a:spcPts val="638"/>
              </a:spcBef>
              <a:buSzPct val="100000"/>
              <a:buFont typeface="Lucida Grande"/>
              <a:buChar char="‣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2pPr>
            <a:lvl3pPr marL="1143000" indent="-228600" eaLnBrk="0" hangingPunct="0">
              <a:spcBef>
                <a:spcPts val="563"/>
              </a:spcBef>
              <a:buClr>
                <a:srgbClr val="333333"/>
              </a:buClr>
              <a:buSzPct val="100000"/>
              <a:buFont typeface="Gill Sans"/>
              <a:buChar char="-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3pPr>
            <a:lvl4pPr marL="1600200" indent="-228600" eaLnBrk="0" hangingPunct="0">
              <a:spcBef>
                <a:spcPts val="488"/>
              </a:spcBef>
              <a:buClr>
                <a:srgbClr val="333333"/>
              </a:buClr>
              <a:buSzPct val="100000"/>
              <a:buFont typeface="Gill Sans"/>
              <a:buAutoNum type="alpha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4pPr>
            <a:lvl5pPr marL="2057400" indent="-228600" eaLnBrk="0" hangingPunct="0">
              <a:spcBef>
                <a:spcPts val="488"/>
              </a:spcBef>
              <a:buClr>
                <a:srgbClr val="333333"/>
              </a:buClr>
              <a:buSzPct val="100000"/>
              <a:buFont typeface="Gill Sans"/>
              <a:buAutoNum type="roman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5pPr>
            <a:lvl6pPr marL="2514600" indent="-228600" eaLnBrk="0" fontAlgn="base" hangingPunct="0">
              <a:spcBef>
                <a:spcPts val="488"/>
              </a:spcBef>
              <a:spcAft>
                <a:spcPct val="0"/>
              </a:spcAft>
              <a:buClr>
                <a:srgbClr val="333333"/>
              </a:buClr>
              <a:buSzPct val="100000"/>
              <a:buFont typeface="Gill Sans"/>
              <a:buAutoNum type="roman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6pPr>
            <a:lvl7pPr marL="2971800" indent="-228600" eaLnBrk="0" fontAlgn="base" hangingPunct="0">
              <a:spcBef>
                <a:spcPts val="488"/>
              </a:spcBef>
              <a:spcAft>
                <a:spcPct val="0"/>
              </a:spcAft>
              <a:buClr>
                <a:srgbClr val="333333"/>
              </a:buClr>
              <a:buSzPct val="100000"/>
              <a:buFont typeface="Gill Sans"/>
              <a:buAutoNum type="roman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7pPr>
            <a:lvl8pPr marL="3429000" indent="-228600" eaLnBrk="0" fontAlgn="base" hangingPunct="0">
              <a:spcBef>
                <a:spcPts val="488"/>
              </a:spcBef>
              <a:spcAft>
                <a:spcPct val="0"/>
              </a:spcAft>
              <a:buClr>
                <a:srgbClr val="333333"/>
              </a:buClr>
              <a:buSzPct val="100000"/>
              <a:buFont typeface="Gill Sans"/>
              <a:buAutoNum type="roman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8pPr>
            <a:lvl9pPr marL="3886200" indent="-228600" eaLnBrk="0" fontAlgn="base" hangingPunct="0">
              <a:spcBef>
                <a:spcPts val="488"/>
              </a:spcBef>
              <a:spcAft>
                <a:spcPct val="0"/>
              </a:spcAft>
              <a:buClr>
                <a:srgbClr val="333333"/>
              </a:buClr>
              <a:buSzPct val="100000"/>
              <a:buFont typeface="Gill Sans"/>
              <a:buAutoNum type="roman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000000"/>
                </a:solidFill>
                <a:latin typeface="Times New Roman" pitchFamily="18" charset="0"/>
              </a:rPr>
              <a:t>Intensifying phase 16 UTC</a:t>
            </a:r>
            <a:endParaRPr lang="en-US" altLang="en-US" sz="16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5" name="Textfeld 9"/>
          <p:cNvSpPr txBox="1">
            <a:spLocks noChangeArrowheads="1"/>
          </p:cNvSpPr>
          <p:nvPr/>
        </p:nvSpPr>
        <p:spPr bwMode="auto">
          <a:xfrm>
            <a:off x="6340475" y="3357563"/>
            <a:ext cx="2686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75"/>
              </a:spcBef>
              <a:buClr>
                <a:srgbClr val="333333"/>
              </a:buClr>
              <a:buSzPct val="125000"/>
              <a:buFont typeface="Gill Sans"/>
              <a:buChar char="•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1pPr>
            <a:lvl2pPr marL="742950" indent="-285750" eaLnBrk="0" hangingPunct="0">
              <a:spcBef>
                <a:spcPts val="638"/>
              </a:spcBef>
              <a:buSzPct val="100000"/>
              <a:buFont typeface="Lucida Grande"/>
              <a:buChar char="‣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2pPr>
            <a:lvl3pPr marL="1143000" indent="-228600" eaLnBrk="0" hangingPunct="0">
              <a:spcBef>
                <a:spcPts val="563"/>
              </a:spcBef>
              <a:buClr>
                <a:srgbClr val="333333"/>
              </a:buClr>
              <a:buSzPct val="100000"/>
              <a:buFont typeface="Gill Sans"/>
              <a:buChar char="-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3pPr>
            <a:lvl4pPr marL="1600200" indent="-228600" eaLnBrk="0" hangingPunct="0">
              <a:spcBef>
                <a:spcPts val="488"/>
              </a:spcBef>
              <a:buClr>
                <a:srgbClr val="333333"/>
              </a:buClr>
              <a:buSzPct val="100000"/>
              <a:buFont typeface="Gill Sans"/>
              <a:buAutoNum type="alpha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4pPr>
            <a:lvl5pPr marL="2057400" indent="-228600" eaLnBrk="0" hangingPunct="0">
              <a:spcBef>
                <a:spcPts val="488"/>
              </a:spcBef>
              <a:buClr>
                <a:srgbClr val="333333"/>
              </a:buClr>
              <a:buSzPct val="100000"/>
              <a:buFont typeface="Gill Sans"/>
              <a:buAutoNum type="roman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5pPr>
            <a:lvl6pPr marL="2514600" indent="-228600" eaLnBrk="0" fontAlgn="base" hangingPunct="0">
              <a:spcBef>
                <a:spcPts val="488"/>
              </a:spcBef>
              <a:spcAft>
                <a:spcPct val="0"/>
              </a:spcAft>
              <a:buClr>
                <a:srgbClr val="333333"/>
              </a:buClr>
              <a:buSzPct val="100000"/>
              <a:buFont typeface="Gill Sans"/>
              <a:buAutoNum type="roman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6pPr>
            <a:lvl7pPr marL="2971800" indent="-228600" eaLnBrk="0" fontAlgn="base" hangingPunct="0">
              <a:spcBef>
                <a:spcPts val="488"/>
              </a:spcBef>
              <a:spcAft>
                <a:spcPct val="0"/>
              </a:spcAft>
              <a:buClr>
                <a:srgbClr val="333333"/>
              </a:buClr>
              <a:buSzPct val="100000"/>
              <a:buFont typeface="Gill Sans"/>
              <a:buAutoNum type="roman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7pPr>
            <a:lvl8pPr marL="3429000" indent="-228600" eaLnBrk="0" fontAlgn="base" hangingPunct="0">
              <a:spcBef>
                <a:spcPts val="488"/>
              </a:spcBef>
              <a:spcAft>
                <a:spcPct val="0"/>
              </a:spcAft>
              <a:buClr>
                <a:srgbClr val="333333"/>
              </a:buClr>
              <a:buSzPct val="100000"/>
              <a:buFont typeface="Gill Sans"/>
              <a:buAutoNum type="roman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8pPr>
            <a:lvl9pPr marL="3886200" indent="-228600" eaLnBrk="0" fontAlgn="base" hangingPunct="0">
              <a:spcBef>
                <a:spcPts val="488"/>
              </a:spcBef>
              <a:spcAft>
                <a:spcPct val="0"/>
              </a:spcAft>
              <a:buClr>
                <a:srgbClr val="333333"/>
              </a:buClr>
              <a:buSzPct val="100000"/>
              <a:buFont typeface="Gill Sans"/>
              <a:buAutoNum type="romanLcPeriod"/>
              <a:defRPr sz="1700">
                <a:solidFill>
                  <a:srgbClr val="333333"/>
                </a:solidFill>
                <a:latin typeface="Gill Sans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000000"/>
                </a:solidFill>
                <a:latin typeface="Times New Roman" pitchFamily="18" charset="0"/>
              </a:rPr>
              <a:t>Decaying anvil 04 UTC</a:t>
            </a:r>
            <a:endParaRPr lang="en-US" altLang="en-US" sz="16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9" name="Textfeld 1"/>
          <p:cNvSpPr txBox="1">
            <a:spLocks noChangeArrowheads="1"/>
          </p:cNvSpPr>
          <p:nvPr/>
        </p:nvSpPr>
        <p:spPr bwMode="auto">
          <a:xfrm>
            <a:off x="2943225" y="1096963"/>
            <a:ext cx="6308725" cy="132397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en-US" sz="1600" b="1">
                <a:solidFill>
                  <a:srgbClr val="FD9203"/>
                </a:solidFill>
                <a:latin typeface="Arial" pitchFamily="34" charset="0"/>
              </a:rPr>
              <a:t>Observations:</a:t>
            </a:r>
          </a:p>
          <a:p>
            <a:pPr eaLnBrk="1" hangingPunct="1"/>
            <a:r>
              <a:rPr lang="de-DE" altLang="en-US" sz="1600">
                <a:latin typeface="Arial" pitchFamily="34" charset="0"/>
              </a:rPr>
              <a:t>SPARE-ICE: IR(AVHRR) + MW(MHS) trained on 2C-ICE radar/lidar</a:t>
            </a:r>
          </a:p>
          <a:p>
            <a:pPr eaLnBrk="1" hangingPunct="1"/>
            <a:r>
              <a:rPr lang="de-DE" altLang="en-US" sz="1600">
                <a:latin typeface="Arial" pitchFamily="34" charset="0"/>
              </a:rPr>
              <a:t>CIPS           : IR(METEOSAT) trained on lidar(Calipso)</a:t>
            </a:r>
          </a:p>
          <a:p>
            <a:pPr eaLnBrk="1" hangingPunct="1"/>
            <a:r>
              <a:rPr lang="de-DE" altLang="en-US" sz="1600">
                <a:latin typeface="Arial" pitchFamily="34" charset="0"/>
              </a:rPr>
              <a:t>DARDAR    : lidar / radar (Calipso, Cloudsat)</a:t>
            </a:r>
          </a:p>
          <a:p>
            <a:pPr eaLnBrk="1" hangingPunct="1"/>
            <a:r>
              <a:rPr lang="de-DE" altLang="en-US" sz="1600">
                <a:latin typeface="Arial" pitchFamily="34" charset="0"/>
              </a:rPr>
              <a:t>RAMSES    : Raman lidar in Lindenberg (Germany)</a:t>
            </a:r>
          </a:p>
        </p:txBody>
      </p:sp>
      <p:sp>
        <p:nvSpPr>
          <p:cNvPr id="7180" name="Textfeld 16"/>
          <p:cNvSpPr txBox="1">
            <a:spLocks noChangeArrowheads="1"/>
          </p:cNvSpPr>
          <p:nvPr/>
        </p:nvSpPr>
        <p:spPr bwMode="auto">
          <a:xfrm>
            <a:off x="76200" y="4754562"/>
            <a:ext cx="5894388" cy="157003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en-US" sz="1600" b="1">
                <a:solidFill>
                  <a:srgbClr val="0070C0"/>
                </a:solidFill>
                <a:latin typeface="Arial" pitchFamily="34" charset="0"/>
              </a:rPr>
              <a:t>ICON model versions:</a:t>
            </a:r>
          </a:p>
          <a:p>
            <a:pPr eaLnBrk="1" hangingPunct="1"/>
            <a:r>
              <a:rPr lang="de-DE" altLang="en-US" sz="1600">
                <a:latin typeface="Arial" pitchFamily="34" charset="0"/>
              </a:rPr>
              <a:t>ICON-LEM  : ~ 150m resolution</a:t>
            </a:r>
          </a:p>
          <a:p>
            <a:pPr eaLnBrk="1" hangingPunct="1"/>
            <a:r>
              <a:rPr lang="de-DE" altLang="en-US" sz="1600">
                <a:latin typeface="Arial" pitchFamily="34" charset="0"/>
              </a:rPr>
              <a:t>ICON-NWP : ~ 30 km resolution, Tiedtke-Bechtold convection,</a:t>
            </a:r>
          </a:p>
          <a:p>
            <a:pPr eaLnBrk="1" hangingPunct="1"/>
            <a:r>
              <a:rPr lang="de-DE" altLang="en-US" sz="1600">
                <a:latin typeface="Arial" pitchFamily="34" charset="0"/>
              </a:rPr>
              <a:t>                     Seifert-Beheng microphysics, Köhler cover</a:t>
            </a:r>
          </a:p>
          <a:p>
            <a:pPr eaLnBrk="1" hangingPunct="1"/>
            <a:r>
              <a:rPr lang="de-DE" altLang="en-US" sz="1600">
                <a:latin typeface="Arial" pitchFamily="34" charset="0"/>
              </a:rPr>
              <a:t>ICON-GCM : ~ 140 km resolution, Tiedtke-Nordeng convection, </a:t>
            </a:r>
          </a:p>
          <a:p>
            <a:pPr eaLnBrk="1" hangingPunct="1"/>
            <a:r>
              <a:rPr lang="de-DE" altLang="en-US" sz="1600">
                <a:latin typeface="Arial" pitchFamily="34" charset="0"/>
              </a:rPr>
              <a:t>	     Lohmann-Röckner microphysics, Sundqvist cover</a:t>
            </a:r>
          </a:p>
        </p:txBody>
      </p:sp>
    </p:spTree>
    <p:extLst>
      <p:ext uri="{BB962C8B-B14F-4D97-AF65-F5344CB8AC3E}">
        <p14:creationId xmlns:p14="http://schemas.microsoft.com/office/powerpoint/2010/main" val="29370671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7491412" y="6405563"/>
            <a:ext cx="3709988" cy="4524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Harald Rybka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Convective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4th-5th </a:t>
            </a:r>
            <a:r>
              <a:rPr lang="de-DE" dirty="0" err="1" smtClean="0"/>
              <a:t>July</a:t>
            </a:r>
            <a:r>
              <a:rPr lang="de-DE" dirty="0" smtClean="0"/>
              <a:t> 2015 – DOM01 (624m)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8" y="-1"/>
            <a:ext cx="9849912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81000" y="533400"/>
            <a:ext cx="838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724900" y="-457200"/>
            <a:ext cx="1562100" cy="7543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68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" y="1105860"/>
            <a:ext cx="9114204" cy="5752139"/>
          </a:xfrm>
          <a:prstGeom prst="rect">
            <a:avLst/>
          </a:prstGeom>
        </p:spPr>
      </p:pic>
      <p:sp>
        <p:nvSpPr>
          <p:cNvPr id="10" name="Textfeld 6"/>
          <p:cNvSpPr txBox="1"/>
          <p:nvPr/>
        </p:nvSpPr>
        <p:spPr>
          <a:xfrm>
            <a:off x="0" y="29834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ICON-LEM</a:t>
            </a:r>
            <a:endParaRPr lang="en-US" b="1" dirty="0"/>
          </a:p>
        </p:txBody>
      </p:sp>
      <p:sp>
        <p:nvSpPr>
          <p:cNvPr id="11" name="Textfeld 7"/>
          <p:cNvSpPr txBox="1"/>
          <p:nvPr/>
        </p:nvSpPr>
        <p:spPr>
          <a:xfrm>
            <a:off x="0" y="43550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ICON-NWP</a:t>
            </a:r>
            <a:endParaRPr lang="en-US" b="1" dirty="0"/>
          </a:p>
        </p:txBody>
      </p:sp>
      <p:sp>
        <p:nvSpPr>
          <p:cNvPr id="12" name="Textfeld 8"/>
          <p:cNvSpPr txBox="1"/>
          <p:nvPr/>
        </p:nvSpPr>
        <p:spPr>
          <a:xfrm>
            <a:off x="5884937" y="374546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MSG/SEVIRI</a:t>
            </a:r>
            <a:endParaRPr lang="en-US" b="1" dirty="0"/>
          </a:p>
        </p:txBody>
      </p:sp>
      <p:sp>
        <p:nvSpPr>
          <p:cNvPr id="14" name="Textfeld 12"/>
          <p:cNvSpPr txBox="1"/>
          <p:nvPr/>
        </p:nvSpPr>
        <p:spPr>
          <a:xfrm>
            <a:off x="3505200" y="76200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300m</a:t>
            </a:r>
            <a:endParaRPr lang="en-US" b="1" dirty="0"/>
          </a:p>
        </p:txBody>
      </p:sp>
      <p:sp>
        <p:nvSpPr>
          <p:cNvPr id="15" name="Textfeld 13"/>
          <p:cNvSpPr txBox="1"/>
          <p:nvPr/>
        </p:nvSpPr>
        <p:spPr>
          <a:xfrm>
            <a:off x="6501408" y="76200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600m</a:t>
            </a:r>
            <a:endParaRPr lang="en-US" b="1" dirty="0"/>
          </a:p>
        </p:txBody>
      </p:sp>
      <p:sp>
        <p:nvSpPr>
          <p:cNvPr id="16" name="Textfeld 14"/>
          <p:cNvSpPr txBox="1"/>
          <p:nvPr/>
        </p:nvSpPr>
        <p:spPr>
          <a:xfrm>
            <a:off x="533400" y="76200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150m</a:t>
            </a:r>
            <a:endParaRPr lang="en-US" b="1" dirty="0"/>
          </a:p>
        </p:txBody>
      </p:sp>
      <p:sp>
        <p:nvSpPr>
          <p:cNvPr id="17" name="Textfeld 12"/>
          <p:cNvSpPr txBox="1"/>
          <p:nvPr/>
        </p:nvSpPr>
        <p:spPr>
          <a:xfrm>
            <a:off x="3581400" y="46598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20km</a:t>
            </a:r>
            <a:endParaRPr lang="en-US" b="1" dirty="0"/>
          </a:p>
        </p:txBody>
      </p:sp>
      <p:sp>
        <p:nvSpPr>
          <p:cNvPr id="18" name="Textfeld 13"/>
          <p:cNvSpPr txBox="1"/>
          <p:nvPr/>
        </p:nvSpPr>
        <p:spPr>
          <a:xfrm>
            <a:off x="6553200" y="46598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13km</a:t>
            </a:r>
            <a:endParaRPr lang="en-US" b="1" dirty="0"/>
          </a:p>
        </p:txBody>
      </p:sp>
      <p:sp>
        <p:nvSpPr>
          <p:cNvPr id="19" name="Textfeld 14"/>
          <p:cNvSpPr txBox="1"/>
          <p:nvPr/>
        </p:nvSpPr>
        <p:spPr>
          <a:xfrm>
            <a:off x="609600" y="46598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40km</a:t>
            </a:r>
            <a:endParaRPr lang="en-US" b="1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 smtClean="0"/>
              <a:t>Convective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case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study</a:t>
            </a:r>
            <a:r>
              <a:rPr lang="de-DE" altLang="en-US" dirty="0" smtClean="0"/>
              <a:t> 4-5 </a:t>
            </a:r>
            <a:r>
              <a:rPr lang="de-DE" altLang="en-US" dirty="0" err="1" smtClean="0"/>
              <a:t>July</a:t>
            </a:r>
            <a:r>
              <a:rPr lang="de-DE" altLang="en-US" dirty="0" smtClean="0"/>
              <a:t>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9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Convective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4-5 </a:t>
            </a:r>
            <a:r>
              <a:rPr lang="de-DE" dirty="0" err="1" smtClean="0"/>
              <a:t>July</a:t>
            </a:r>
            <a:r>
              <a:rPr lang="de-DE" dirty="0" smtClean="0"/>
              <a:t> 2015 - PDFs</a:t>
            </a:r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5" t="15181" r="25676" b="15090"/>
          <a:stretch/>
        </p:blipFill>
        <p:spPr>
          <a:xfrm>
            <a:off x="7888989" y="1052737"/>
            <a:ext cx="995459" cy="7200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88840"/>
            <a:ext cx="2225693" cy="21601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48983"/>
            <a:ext cx="2225693" cy="21601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475" y="1988840"/>
            <a:ext cx="2225693" cy="21601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475" y="4148983"/>
            <a:ext cx="2225693" cy="216014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59" y="1988840"/>
            <a:ext cx="2225693" cy="216014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59" y="4148983"/>
            <a:ext cx="2225693" cy="216014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2595057" y="1588322"/>
            <a:ext cx="86409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R2B6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40 km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539273" y="1588322"/>
            <a:ext cx="86409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R2B7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20 km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476934" y="1588322"/>
            <a:ext cx="86409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R3B7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13 km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95536" y="2636912"/>
            <a:ext cx="100811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total 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ice water path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51520" y="4797152"/>
            <a:ext cx="1296144" cy="635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total 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liquid water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 path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66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221</Words>
  <Application>Microsoft Office PowerPoint</Application>
  <PresentationFormat>Bildschirmpräsentation (4:3)</PresentationFormat>
  <Paragraphs>50</Paragraphs>
  <Slides>5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5</vt:i4>
      </vt:variant>
    </vt:vector>
  </HeadingPairs>
  <TitlesOfParts>
    <vt:vector size="7" baseType="lpstr">
      <vt:lpstr>1_Office Theme</vt:lpstr>
      <vt:lpstr>DWD Standard Master</vt:lpstr>
      <vt:lpstr>Unscrambling Anvil Development</vt:lpstr>
      <vt:lpstr>Convective case study 4-5 July 2015</vt:lpstr>
      <vt:lpstr>Convective case study 4th-5th July 2015 – DOM01 (624m)</vt:lpstr>
      <vt:lpstr>Convective case study 4-5 July 2015</vt:lpstr>
      <vt:lpstr>Convective case study 4-5 July 2015 - PDFs</vt:lpstr>
    </vt:vector>
  </TitlesOfParts>
  <Company>mpm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Köhler Martin</cp:lastModifiedBy>
  <cp:revision>721</cp:revision>
  <cp:lastPrinted>2017-10-23T08:53:05Z</cp:lastPrinted>
  <dcterms:created xsi:type="dcterms:W3CDTF">2017-10-23T21:10:52Z</dcterms:created>
  <dcterms:modified xsi:type="dcterms:W3CDTF">2017-11-09T12:03:20Z</dcterms:modified>
</cp:coreProperties>
</file>