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56" r:id="rId2"/>
    <p:sldId id="267" r:id="rId3"/>
    <p:sldId id="266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332" r:id="rId12"/>
    <p:sldId id="275" r:id="rId13"/>
    <p:sldId id="277" r:id="rId14"/>
    <p:sldId id="330" r:id="rId15"/>
    <p:sldId id="331" r:id="rId16"/>
    <p:sldId id="278" r:id="rId17"/>
    <p:sldId id="279" r:id="rId18"/>
    <p:sldId id="280" r:id="rId19"/>
    <p:sldId id="315" r:id="rId20"/>
    <p:sldId id="316" r:id="rId21"/>
    <p:sldId id="281" r:id="rId22"/>
    <p:sldId id="282" r:id="rId23"/>
    <p:sldId id="283" r:id="rId24"/>
    <p:sldId id="285" r:id="rId25"/>
    <p:sldId id="286" r:id="rId26"/>
    <p:sldId id="317" r:id="rId27"/>
    <p:sldId id="318" r:id="rId28"/>
    <p:sldId id="291" r:id="rId29"/>
    <p:sldId id="292" r:id="rId30"/>
    <p:sldId id="293" r:id="rId31"/>
    <p:sldId id="294" r:id="rId32"/>
    <p:sldId id="320" r:id="rId33"/>
    <p:sldId id="321" r:id="rId34"/>
    <p:sldId id="322" r:id="rId35"/>
    <p:sldId id="323" r:id="rId36"/>
    <p:sldId id="296" r:id="rId37"/>
    <p:sldId id="297" r:id="rId38"/>
    <p:sldId id="333" r:id="rId39"/>
    <p:sldId id="312" r:id="rId40"/>
    <p:sldId id="313" r:id="rId41"/>
    <p:sldId id="314" r:id="rId42"/>
    <p:sldId id="334" r:id="rId43"/>
    <p:sldId id="295" r:id="rId44"/>
    <p:sldId id="325" r:id="rId45"/>
    <p:sldId id="306" r:id="rId46"/>
    <p:sldId id="326" r:id="rId47"/>
    <p:sldId id="328" r:id="rId48"/>
    <p:sldId id="299" r:id="rId49"/>
    <p:sldId id="329" r:id="rId50"/>
    <p:sldId id="311" r:id="rId51"/>
    <p:sldId id="309" r:id="rId52"/>
    <p:sldId id="308" r:id="rId53"/>
    <p:sldId id="335" r:id="rId54"/>
    <p:sldId id="336" r:id="rId55"/>
    <p:sldId id="258" r:id="rId56"/>
    <p:sldId id="305" r:id="rId57"/>
    <p:sldId id="301" r:id="rId58"/>
    <p:sldId id="257" r:id="rId5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0F6FC6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44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35E78F-176B-4C74-A771-EC80F7439121}" type="doc">
      <dgm:prSet loTypeId="urn:microsoft.com/office/officeart/2005/8/layout/hList1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zh-CN" altLang="en-US"/>
        </a:p>
      </dgm:t>
    </dgm:pt>
    <dgm:pt modelId="{2FABCB8A-2E0A-4FAA-A193-E7730FA0D2C4}">
      <dgm:prSet phldrT="[文本]"/>
      <dgm:spPr/>
      <dgm:t>
        <a:bodyPr/>
        <a:lstStyle/>
        <a:p>
          <a:r>
            <a:rPr lang="en-US" altLang="zh-CN" smtClean="0"/>
            <a:t>Tests setup</a:t>
          </a:r>
          <a:endParaRPr lang="zh-CN" altLang="en-US"/>
        </a:p>
      </dgm:t>
    </dgm:pt>
    <dgm:pt modelId="{BC05E18C-4E97-4B2E-9429-BF6F94CCFCD4}" type="parTrans" cxnId="{F141FE85-C934-4754-AAEB-7E2994316B8F}">
      <dgm:prSet/>
      <dgm:spPr/>
      <dgm:t>
        <a:bodyPr/>
        <a:lstStyle/>
        <a:p>
          <a:endParaRPr lang="zh-CN" altLang="en-US"/>
        </a:p>
      </dgm:t>
    </dgm:pt>
    <dgm:pt modelId="{BC6946F7-D27F-4351-81D0-72769DC66198}" type="sibTrans" cxnId="{F141FE85-C934-4754-AAEB-7E2994316B8F}">
      <dgm:prSet/>
      <dgm:spPr/>
      <dgm:t>
        <a:bodyPr/>
        <a:lstStyle/>
        <a:p>
          <a:endParaRPr lang="zh-CN" altLang="en-US"/>
        </a:p>
      </dgm:t>
    </dgm:pt>
    <dgm:pt modelId="{249C30FD-5682-4309-8EA5-0176BCC86C4D}">
      <dgm:prSet/>
      <dgm:spPr/>
      <dgm:t>
        <a:bodyPr/>
        <a:lstStyle/>
        <a:p>
          <a:r>
            <a:rPr lang="en-US" altLang="zh-CN" smtClean="0"/>
            <a:t>TC case</a:t>
          </a:r>
          <a:endParaRPr lang="en-US" altLang="zh-CN" dirty="0" smtClean="0"/>
        </a:p>
      </dgm:t>
    </dgm:pt>
    <dgm:pt modelId="{DCA1816E-D1AC-4B49-88E4-8212E67EDAAD}" type="parTrans" cxnId="{A08888F4-DDE2-4C72-9F0E-1BB82CCC06B9}">
      <dgm:prSet/>
      <dgm:spPr/>
      <dgm:t>
        <a:bodyPr/>
        <a:lstStyle/>
        <a:p>
          <a:endParaRPr lang="zh-CN" altLang="en-US"/>
        </a:p>
      </dgm:t>
    </dgm:pt>
    <dgm:pt modelId="{E9E2FC2E-6B7E-406A-AEAB-DBA80234B51A}" type="sibTrans" cxnId="{A08888F4-DDE2-4C72-9F0E-1BB82CCC06B9}">
      <dgm:prSet/>
      <dgm:spPr/>
      <dgm:t>
        <a:bodyPr/>
        <a:lstStyle/>
        <a:p>
          <a:endParaRPr lang="zh-CN" altLang="en-US"/>
        </a:p>
      </dgm:t>
    </dgm:pt>
    <dgm:pt modelId="{0480DE58-4EC9-4091-A264-2B799ED4F713}">
      <dgm:prSet/>
      <dgm:spPr/>
      <dgm:t>
        <a:bodyPr/>
        <a:lstStyle/>
        <a:p>
          <a:r>
            <a:rPr lang="en-US" altLang="zh-CN" dirty="0" smtClean="0"/>
            <a:t>Monthly run</a:t>
          </a:r>
          <a:endParaRPr lang="en-US" altLang="zh-CN" dirty="0" smtClean="0"/>
        </a:p>
      </dgm:t>
    </dgm:pt>
    <dgm:pt modelId="{E23F6953-8E1F-433F-927C-5570B04B6EE9}" type="parTrans" cxnId="{DB567C95-762B-4D56-82C5-DAAF19CEA5F6}">
      <dgm:prSet/>
      <dgm:spPr/>
      <dgm:t>
        <a:bodyPr/>
        <a:lstStyle/>
        <a:p>
          <a:endParaRPr lang="zh-CN" altLang="en-US"/>
        </a:p>
      </dgm:t>
    </dgm:pt>
    <dgm:pt modelId="{5E038EF9-466D-45D4-BC9B-5D93EAD950E6}" type="sibTrans" cxnId="{DB567C95-762B-4D56-82C5-DAAF19CEA5F6}">
      <dgm:prSet/>
      <dgm:spPr/>
      <dgm:t>
        <a:bodyPr/>
        <a:lstStyle/>
        <a:p>
          <a:endParaRPr lang="zh-CN" altLang="en-US"/>
        </a:p>
      </dgm:t>
    </dgm:pt>
    <dgm:pt modelId="{01B2D5B0-1450-4A85-B9F9-18A8666FDF71}">
      <dgm:prSet/>
      <dgm:spPr/>
      <dgm:t>
        <a:bodyPr/>
        <a:lstStyle/>
        <a:p>
          <a:r>
            <a:rPr lang="en-US" altLang="zh-CN" smtClean="0"/>
            <a:t>Observations</a:t>
          </a:r>
          <a:endParaRPr lang="en-US" altLang="zh-CN" dirty="0" smtClean="0"/>
        </a:p>
      </dgm:t>
    </dgm:pt>
    <dgm:pt modelId="{088A55C5-F6E6-4EB8-B696-3F37538542FE}" type="parTrans" cxnId="{214EE608-D893-40B7-B7E2-38FA9642177C}">
      <dgm:prSet/>
      <dgm:spPr/>
      <dgm:t>
        <a:bodyPr/>
        <a:lstStyle/>
        <a:p>
          <a:endParaRPr lang="zh-CN" altLang="en-US"/>
        </a:p>
      </dgm:t>
    </dgm:pt>
    <dgm:pt modelId="{6B814400-21E8-4576-A681-31B4165B6A04}" type="sibTrans" cxnId="{214EE608-D893-40B7-B7E2-38FA9642177C}">
      <dgm:prSet/>
      <dgm:spPr/>
      <dgm:t>
        <a:bodyPr/>
        <a:lstStyle/>
        <a:p>
          <a:endParaRPr lang="zh-CN" altLang="en-US"/>
        </a:p>
      </dgm:t>
    </dgm:pt>
    <dgm:pt modelId="{6414B9A6-5B9A-499A-A3C8-435B4B698B3B}">
      <dgm:prSet/>
      <dgm:spPr/>
      <dgm:t>
        <a:bodyPr/>
        <a:lstStyle/>
        <a:p>
          <a:r>
            <a:rPr lang="en-US" altLang="zh-CN" dirty="0" smtClean="0"/>
            <a:t>Buoys</a:t>
          </a:r>
          <a:endParaRPr lang="en-US" altLang="zh-CN" dirty="0" smtClean="0"/>
        </a:p>
      </dgm:t>
    </dgm:pt>
    <dgm:pt modelId="{D4DA953C-E98B-4C69-879E-13825D203484}" type="parTrans" cxnId="{649B22CF-1EC0-4791-9D31-12385099AAA1}">
      <dgm:prSet/>
      <dgm:spPr/>
      <dgm:t>
        <a:bodyPr/>
        <a:lstStyle/>
        <a:p>
          <a:endParaRPr lang="zh-CN" altLang="en-US"/>
        </a:p>
      </dgm:t>
    </dgm:pt>
    <dgm:pt modelId="{29248A54-C190-429E-BB61-9745F479FA96}" type="sibTrans" cxnId="{649B22CF-1EC0-4791-9D31-12385099AAA1}">
      <dgm:prSet/>
      <dgm:spPr/>
      <dgm:t>
        <a:bodyPr/>
        <a:lstStyle/>
        <a:p>
          <a:endParaRPr lang="zh-CN" altLang="en-US"/>
        </a:p>
      </dgm:t>
    </dgm:pt>
    <dgm:pt modelId="{BD207BDD-FA56-40E8-A44D-6FC4DCB8526E}">
      <dgm:prSet/>
      <dgm:spPr/>
      <dgm:t>
        <a:bodyPr/>
        <a:lstStyle/>
        <a:p>
          <a:r>
            <a:rPr lang="en-US" altLang="zh-CN" dirty="0" smtClean="0"/>
            <a:t>Satellite</a:t>
          </a:r>
          <a:endParaRPr lang="en-US" altLang="zh-CN" dirty="0" smtClean="0"/>
        </a:p>
      </dgm:t>
    </dgm:pt>
    <dgm:pt modelId="{FDC2CE39-9B42-4A3F-9E51-68EF9D72245D}" type="parTrans" cxnId="{ACD3E762-5BF3-4A86-8453-6258B0A67242}">
      <dgm:prSet/>
      <dgm:spPr/>
      <dgm:t>
        <a:bodyPr/>
        <a:lstStyle/>
        <a:p>
          <a:endParaRPr lang="zh-CN" altLang="en-US"/>
        </a:p>
      </dgm:t>
    </dgm:pt>
    <dgm:pt modelId="{D6344AFB-C378-4F14-BDC6-7A7A4F605A94}" type="sibTrans" cxnId="{ACD3E762-5BF3-4A86-8453-6258B0A67242}">
      <dgm:prSet/>
      <dgm:spPr/>
      <dgm:t>
        <a:bodyPr/>
        <a:lstStyle/>
        <a:p>
          <a:endParaRPr lang="zh-CN" altLang="en-US"/>
        </a:p>
      </dgm:t>
    </dgm:pt>
    <dgm:pt modelId="{C72EB1AF-2401-468C-A3C2-5A6BBC3D1B1E}">
      <dgm:prSet/>
      <dgm:spPr/>
      <dgm:t>
        <a:bodyPr/>
        <a:lstStyle/>
        <a:p>
          <a:r>
            <a:rPr lang="en-US" altLang="zh-CN" smtClean="0"/>
            <a:t>Method</a:t>
          </a:r>
          <a:endParaRPr lang="en-US" altLang="zh-CN" dirty="0" smtClean="0"/>
        </a:p>
      </dgm:t>
    </dgm:pt>
    <dgm:pt modelId="{28644A01-E1A5-4E43-ACAE-2F4510BD131E}" type="parTrans" cxnId="{17900461-B54E-435B-9137-8EF14950CC83}">
      <dgm:prSet/>
      <dgm:spPr/>
      <dgm:t>
        <a:bodyPr/>
        <a:lstStyle/>
        <a:p>
          <a:endParaRPr lang="zh-CN" altLang="en-US"/>
        </a:p>
      </dgm:t>
    </dgm:pt>
    <dgm:pt modelId="{85A355C6-4B58-4375-86BE-337AD661126E}" type="sibTrans" cxnId="{17900461-B54E-435B-9137-8EF14950CC83}">
      <dgm:prSet/>
      <dgm:spPr/>
      <dgm:t>
        <a:bodyPr/>
        <a:lstStyle/>
        <a:p>
          <a:endParaRPr lang="zh-CN" altLang="en-US"/>
        </a:p>
      </dgm:t>
    </dgm:pt>
    <dgm:pt modelId="{F85BA2AC-F528-4D8B-8A04-E914677A5AA0}">
      <dgm:prSet/>
      <dgm:spPr/>
      <dgm:t>
        <a:bodyPr/>
        <a:lstStyle/>
        <a:p>
          <a:r>
            <a:rPr lang="en-US" altLang="zh-CN" smtClean="0"/>
            <a:t>temperature</a:t>
          </a:r>
          <a:endParaRPr lang="en-US" altLang="zh-CN" dirty="0" smtClean="0"/>
        </a:p>
      </dgm:t>
    </dgm:pt>
    <dgm:pt modelId="{060E0DC8-B9BA-459D-B087-6C393C20CBB2}" type="parTrans" cxnId="{7160704D-B406-4919-8EDA-671B40A2323E}">
      <dgm:prSet/>
      <dgm:spPr/>
      <dgm:t>
        <a:bodyPr/>
        <a:lstStyle/>
        <a:p>
          <a:endParaRPr lang="zh-CN" altLang="en-US"/>
        </a:p>
      </dgm:t>
    </dgm:pt>
    <dgm:pt modelId="{15221D40-B6CA-48E4-999A-88BDB1ED1AB7}" type="sibTrans" cxnId="{7160704D-B406-4919-8EDA-671B40A2323E}">
      <dgm:prSet/>
      <dgm:spPr/>
      <dgm:t>
        <a:bodyPr/>
        <a:lstStyle/>
        <a:p>
          <a:endParaRPr lang="zh-CN" altLang="en-US"/>
        </a:p>
      </dgm:t>
    </dgm:pt>
    <dgm:pt modelId="{6E9D180C-8C5D-4C4C-B2CF-5F57D5605453}">
      <dgm:prSet/>
      <dgm:spPr/>
      <dgm:t>
        <a:bodyPr/>
        <a:lstStyle/>
        <a:p>
          <a:r>
            <a:rPr lang="en-US" altLang="zh-CN" smtClean="0"/>
            <a:t>fluxes</a:t>
          </a:r>
          <a:endParaRPr lang="en-US" altLang="zh-CN" dirty="0" smtClean="0"/>
        </a:p>
      </dgm:t>
    </dgm:pt>
    <dgm:pt modelId="{5067DA65-D65C-4FB6-A79E-18A27AA70B0D}" type="parTrans" cxnId="{0CFBCC0E-3930-45C3-8588-388F5F29A573}">
      <dgm:prSet/>
      <dgm:spPr/>
      <dgm:t>
        <a:bodyPr/>
        <a:lstStyle/>
        <a:p>
          <a:endParaRPr lang="zh-CN" altLang="en-US"/>
        </a:p>
      </dgm:t>
    </dgm:pt>
    <dgm:pt modelId="{789B64B2-27EA-4861-8A80-8DE3E7148DB4}" type="sibTrans" cxnId="{0CFBCC0E-3930-45C3-8588-388F5F29A573}">
      <dgm:prSet/>
      <dgm:spPr/>
      <dgm:t>
        <a:bodyPr/>
        <a:lstStyle/>
        <a:p>
          <a:endParaRPr lang="zh-CN" altLang="en-US"/>
        </a:p>
      </dgm:t>
    </dgm:pt>
    <dgm:pt modelId="{AE56AA16-124B-4D2E-B2CD-9113AD2ABBCF}">
      <dgm:prSet/>
      <dgm:spPr/>
      <dgm:t>
        <a:bodyPr/>
        <a:lstStyle/>
        <a:p>
          <a:r>
            <a:rPr lang="en-US" altLang="zh-CN" smtClean="0"/>
            <a:t>diurnal cycle</a:t>
          </a:r>
          <a:endParaRPr lang="zh-CN" altLang="en-US" dirty="0"/>
        </a:p>
      </dgm:t>
    </dgm:pt>
    <dgm:pt modelId="{931BD6E4-4DCF-4060-ADDE-ABC07D40B627}" type="parTrans" cxnId="{C48FBDC3-968B-4EBC-A55C-96E4E693879E}">
      <dgm:prSet/>
      <dgm:spPr/>
      <dgm:t>
        <a:bodyPr/>
        <a:lstStyle/>
        <a:p>
          <a:endParaRPr lang="zh-CN" altLang="en-US"/>
        </a:p>
      </dgm:t>
    </dgm:pt>
    <dgm:pt modelId="{25665387-EF1B-4785-BDE6-E6739F9E14D9}" type="sibTrans" cxnId="{C48FBDC3-968B-4EBC-A55C-96E4E693879E}">
      <dgm:prSet/>
      <dgm:spPr/>
      <dgm:t>
        <a:bodyPr/>
        <a:lstStyle/>
        <a:p>
          <a:endParaRPr lang="zh-CN" altLang="en-US"/>
        </a:p>
      </dgm:t>
    </dgm:pt>
    <dgm:pt modelId="{229A6173-928F-4FF8-BB24-A99E0E4889AF}" type="pres">
      <dgm:prSet presAssocID="{FF35E78F-176B-4C74-A771-EC80F7439121}" presName="Name0" presStyleCnt="0">
        <dgm:presLayoutVars>
          <dgm:dir/>
          <dgm:animLvl val="lvl"/>
          <dgm:resizeHandles val="exact"/>
        </dgm:presLayoutVars>
      </dgm:prSet>
      <dgm:spPr/>
    </dgm:pt>
    <dgm:pt modelId="{96D82D2A-DFC2-4D91-BB37-751180E67260}" type="pres">
      <dgm:prSet presAssocID="{2FABCB8A-2E0A-4FAA-A193-E7730FA0D2C4}" presName="composite" presStyleCnt="0"/>
      <dgm:spPr/>
    </dgm:pt>
    <dgm:pt modelId="{4AAE3B68-850E-4925-8E9A-B1EDACCAA10A}" type="pres">
      <dgm:prSet presAssocID="{2FABCB8A-2E0A-4FAA-A193-E7730FA0D2C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092A107F-FDB9-4F3F-B4B7-7D174C94F3C1}" type="pres">
      <dgm:prSet presAssocID="{2FABCB8A-2E0A-4FAA-A193-E7730FA0D2C4}" presName="desTx" presStyleLbl="alignAccFollowNode1" presStyleIdx="0" presStyleCnt="3">
        <dgm:presLayoutVars>
          <dgm:bulletEnabled val="1"/>
        </dgm:presLayoutVars>
      </dgm:prSet>
      <dgm:spPr/>
    </dgm:pt>
    <dgm:pt modelId="{09E0E6C7-DD95-4743-8F5C-3FB0A8E5B223}" type="pres">
      <dgm:prSet presAssocID="{BC6946F7-D27F-4351-81D0-72769DC66198}" presName="space" presStyleCnt="0"/>
      <dgm:spPr/>
    </dgm:pt>
    <dgm:pt modelId="{FC6A1AFD-EFD0-4851-8DCE-AAE2E5861C21}" type="pres">
      <dgm:prSet presAssocID="{01B2D5B0-1450-4A85-B9F9-18A8666FDF71}" presName="composite" presStyleCnt="0"/>
      <dgm:spPr/>
    </dgm:pt>
    <dgm:pt modelId="{853BCBB5-AE53-4448-AA81-825654805538}" type="pres">
      <dgm:prSet presAssocID="{01B2D5B0-1450-4A85-B9F9-18A8666FDF7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03DB4F95-0C0C-4B1C-B7EA-1A51966EB047}" type="pres">
      <dgm:prSet presAssocID="{01B2D5B0-1450-4A85-B9F9-18A8666FDF71}" presName="desTx" presStyleLbl="alignAccFollowNode1" presStyleIdx="1" presStyleCnt="3">
        <dgm:presLayoutVars>
          <dgm:bulletEnabled val="1"/>
        </dgm:presLayoutVars>
      </dgm:prSet>
      <dgm:spPr/>
    </dgm:pt>
    <dgm:pt modelId="{95C8C569-8C32-4C48-A6E7-1A6B769FD732}" type="pres">
      <dgm:prSet presAssocID="{6B814400-21E8-4576-A681-31B4165B6A04}" presName="space" presStyleCnt="0"/>
      <dgm:spPr/>
    </dgm:pt>
    <dgm:pt modelId="{357D33D2-A96C-4544-9712-1DBEA77DD882}" type="pres">
      <dgm:prSet presAssocID="{C72EB1AF-2401-468C-A3C2-5A6BBC3D1B1E}" presName="composite" presStyleCnt="0"/>
      <dgm:spPr/>
    </dgm:pt>
    <dgm:pt modelId="{E6D719F3-0480-4704-A53C-43CC65F88939}" type="pres">
      <dgm:prSet presAssocID="{C72EB1AF-2401-468C-A3C2-5A6BBC3D1B1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57AE148B-5C06-4136-B552-78B217375418}" type="pres">
      <dgm:prSet presAssocID="{C72EB1AF-2401-468C-A3C2-5A6BBC3D1B1E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DB567C95-762B-4D56-82C5-DAAF19CEA5F6}" srcId="{2FABCB8A-2E0A-4FAA-A193-E7730FA0D2C4}" destId="{0480DE58-4EC9-4091-A264-2B799ED4F713}" srcOrd="1" destOrd="0" parTransId="{E23F6953-8E1F-433F-927C-5570B04B6EE9}" sibTransId="{5E038EF9-466D-45D4-BC9B-5D93EAD950E6}"/>
    <dgm:cxn modelId="{0CFBCC0E-3930-45C3-8588-388F5F29A573}" srcId="{C72EB1AF-2401-468C-A3C2-5A6BBC3D1B1E}" destId="{6E9D180C-8C5D-4C4C-B2CF-5F57D5605453}" srcOrd="1" destOrd="0" parTransId="{5067DA65-D65C-4FB6-A79E-18A27AA70B0D}" sibTransId="{789B64B2-27EA-4861-8A80-8DE3E7148DB4}"/>
    <dgm:cxn modelId="{371D1C12-CFD7-443B-9765-387439F9782D}" type="presOf" srcId="{C72EB1AF-2401-468C-A3C2-5A6BBC3D1B1E}" destId="{E6D719F3-0480-4704-A53C-43CC65F88939}" srcOrd="0" destOrd="0" presId="urn:microsoft.com/office/officeart/2005/8/layout/hList1"/>
    <dgm:cxn modelId="{CE2A2D48-1FC7-4DAD-A93D-5D10F73A86F4}" type="presOf" srcId="{6E9D180C-8C5D-4C4C-B2CF-5F57D5605453}" destId="{57AE148B-5C06-4136-B552-78B217375418}" srcOrd="0" destOrd="1" presId="urn:microsoft.com/office/officeart/2005/8/layout/hList1"/>
    <dgm:cxn modelId="{C6B1EB1A-3330-49D6-B39C-53B4F3B2235F}" type="presOf" srcId="{01B2D5B0-1450-4A85-B9F9-18A8666FDF71}" destId="{853BCBB5-AE53-4448-AA81-825654805538}" srcOrd="0" destOrd="0" presId="urn:microsoft.com/office/officeart/2005/8/layout/hList1"/>
    <dgm:cxn modelId="{AF3BF432-F1EA-4ECD-9FB2-7688621B9899}" type="presOf" srcId="{F85BA2AC-F528-4D8B-8A04-E914677A5AA0}" destId="{57AE148B-5C06-4136-B552-78B217375418}" srcOrd="0" destOrd="0" presId="urn:microsoft.com/office/officeart/2005/8/layout/hList1"/>
    <dgm:cxn modelId="{41D17F4F-A3CC-4998-B337-520CBDB7B81C}" type="presOf" srcId="{2FABCB8A-2E0A-4FAA-A193-E7730FA0D2C4}" destId="{4AAE3B68-850E-4925-8E9A-B1EDACCAA10A}" srcOrd="0" destOrd="0" presId="urn:microsoft.com/office/officeart/2005/8/layout/hList1"/>
    <dgm:cxn modelId="{DC79B604-8A4F-4317-95AF-B81E4E4357CF}" type="presOf" srcId="{6414B9A6-5B9A-499A-A3C8-435B4B698B3B}" destId="{03DB4F95-0C0C-4B1C-B7EA-1A51966EB047}" srcOrd="0" destOrd="0" presId="urn:microsoft.com/office/officeart/2005/8/layout/hList1"/>
    <dgm:cxn modelId="{214EE608-D893-40B7-B7E2-38FA9642177C}" srcId="{FF35E78F-176B-4C74-A771-EC80F7439121}" destId="{01B2D5B0-1450-4A85-B9F9-18A8666FDF71}" srcOrd="1" destOrd="0" parTransId="{088A55C5-F6E6-4EB8-B696-3F37538542FE}" sibTransId="{6B814400-21E8-4576-A681-31B4165B6A04}"/>
    <dgm:cxn modelId="{17900461-B54E-435B-9137-8EF14950CC83}" srcId="{FF35E78F-176B-4C74-A771-EC80F7439121}" destId="{C72EB1AF-2401-468C-A3C2-5A6BBC3D1B1E}" srcOrd="2" destOrd="0" parTransId="{28644A01-E1A5-4E43-ACAE-2F4510BD131E}" sibTransId="{85A355C6-4B58-4375-86BE-337AD661126E}"/>
    <dgm:cxn modelId="{649B22CF-1EC0-4791-9D31-12385099AAA1}" srcId="{01B2D5B0-1450-4A85-B9F9-18A8666FDF71}" destId="{6414B9A6-5B9A-499A-A3C8-435B4B698B3B}" srcOrd="0" destOrd="0" parTransId="{D4DA953C-E98B-4C69-879E-13825D203484}" sibTransId="{29248A54-C190-429E-BB61-9745F479FA96}"/>
    <dgm:cxn modelId="{4AD797A7-15B9-4557-94AD-8E341DC70FED}" type="presOf" srcId="{249C30FD-5682-4309-8EA5-0176BCC86C4D}" destId="{092A107F-FDB9-4F3F-B4B7-7D174C94F3C1}" srcOrd="0" destOrd="0" presId="urn:microsoft.com/office/officeart/2005/8/layout/hList1"/>
    <dgm:cxn modelId="{A1287D5E-86F4-4262-93E0-EEFDDD8BFD03}" type="presOf" srcId="{0480DE58-4EC9-4091-A264-2B799ED4F713}" destId="{092A107F-FDB9-4F3F-B4B7-7D174C94F3C1}" srcOrd="0" destOrd="1" presId="urn:microsoft.com/office/officeart/2005/8/layout/hList1"/>
    <dgm:cxn modelId="{C48FBDC3-968B-4EBC-A55C-96E4E693879E}" srcId="{C72EB1AF-2401-468C-A3C2-5A6BBC3D1B1E}" destId="{AE56AA16-124B-4D2E-B2CD-9113AD2ABBCF}" srcOrd="2" destOrd="0" parTransId="{931BD6E4-4DCF-4060-ADDE-ABC07D40B627}" sibTransId="{25665387-EF1B-4785-BDE6-E6739F9E14D9}"/>
    <dgm:cxn modelId="{ACD3E762-5BF3-4A86-8453-6258B0A67242}" srcId="{01B2D5B0-1450-4A85-B9F9-18A8666FDF71}" destId="{BD207BDD-FA56-40E8-A44D-6FC4DCB8526E}" srcOrd="1" destOrd="0" parTransId="{FDC2CE39-9B42-4A3F-9E51-68EF9D72245D}" sibTransId="{D6344AFB-C378-4F14-BDC6-7A7A4F605A94}"/>
    <dgm:cxn modelId="{E71814BC-4E4A-430B-8225-7B500820FEE6}" type="presOf" srcId="{AE56AA16-124B-4D2E-B2CD-9113AD2ABBCF}" destId="{57AE148B-5C06-4136-B552-78B217375418}" srcOrd="0" destOrd="2" presId="urn:microsoft.com/office/officeart/2005/8/layout/hList1"/>
    <dgm:cxn modelId="{AE0132AA-CD0F-4A09-89E2-6EEF71E269AC}" type="presOf" srcId="{BD207BDD-FA56-40E8-A44D-6FC4DCB8526E}" destId="{03DB4F95-0C0C-4B1C-B7EA-1A51966EB047}" srcOrd="0" destOrd="1" presId="urn:microsoft.com/office/officeart/2005/8/layout/hList1"/>
    <dgm:cxn modelId="{7160704D-B406-4919-8EDA-671B40A2323E}" srcId="{C72EB1AF-2401-468C-A3C2-5A6BBC3D1B1E}" destId="{F85BA2AC-F528-4D8B-8A04-E914677A5AA0}" srcOrd="0" destOrd="0" parTransId="{060E0DC8-B9BA-459D-B087-6C393C20CBB2}" sibTransId="{15221D40-B6CA-48E4-999A-88BDB1ED1AB7}"/>
    <dgm:cxn modelId="{A08888F4-DDE2-4C72-9F0E-1BB82CCC06B9}" srcId="{2FABCB8A-2E0A-4FAA-A193-E7730FA0D2C4}" destId="{249C30FD-5682-4309-8EA5-0176BCC86C4D}" srcOrd="0" destOrd="0" parTransId="{DCA1816E-D1AC-4B49-88E4-8212E67EDAAD}" sibTransId="{E9E2FC2E-6B7E-406A-AEAB-DBA80234B51A}"/>
    <dgm:cxn modelId="{A482D122-515B-4338-9A91-45E91F81B297}" type="presOf" srcId="{FF35E78F-176B-4C74-A771-EC80F7439121}" destId="{229A6173-928F-4FF8-BB24-A99E0E4889AF}" srcOrd="0" destOrd="0" presId="urn:microsoft.com/office/officeart/2005/8/layout/hList1"/>
    <dgm:cxn modelId="{F141FE85-C934-4754-AAEB-7E2994316B8F}" srcId="{FF35E78F-176B-4C74-A771-EC80F7439121}" destId="{2FABCB8A-2E0A-4FAA-A193-E7730FA0D2C4}" srcOrd="0" destOrd="0" parTransId="{BC05E18C-4E97-4B2E-9429-BF6F94CCFCD4}" sibTransId="{BC6946F7-D27F-4351-81D0-72769DC66198}"/>
    <dgm:cxn modelId="{B9D28D5A-2175-4ED0-B977-349EEDD50C8F}" type="presParOf" srcId="{229A6173-928F-4FF8-BB24-A99E0E4889AF}" destId="{96D82D2A-DFC2-4D91-BB37-751180E67260}" srcOrd="0" destOrd="0" presId="urn:microsoft.com/office/officeart/2005/8/layout/hList1"/>
    <dgm:cxn modelId="{9BB8C25C-9635-403C-810D-21D0CAEA5FF4}" type="presParOf" srcId="{96D82D2A-DFC2-4D91-BB37-751180E67260}" destId="{4AAE3B68-850E-4925-8E9A-B1EDACCAA10A}" srcOrd="0" destOrd="0" presId="urn:microsoft.com/office/officeart/2005/8/layout/hList1"/>
    <dgm:cxn modelId="{39CB285D-D81D-4539-8F35-4B5A7AE1C23B}" type="presParOf" srcId="{96D82D2A-DFC2-4D91-BB37-751180E67260}" destId="{092A107F-FDB9-4F3F-B4B7-7D174C94F3C1}" srcOrd="1" destOrd="0" presId="urn:microsoft.com/office/officeart/2005/8/layout/hList1"/>
    <dgm:cxn modelId="{696AE899-7CC4-4921-B7E4-0307F778F495}" type="presParOf" srcId="{229A6173-928F-4FF8-BB24-A99E0E4889AF}" destId="{09E0E6C7-DD95-4743-8F5C-3FB0A8E5B223}" srcOrd="1" destOrd="0" presId="urn:microsoft.com/office/officeart/2005/8/layout/hList1"/>
    <dgm:cxn modelId="{5E454410-168C-4D3E-8E82-165895C9209C}" type="presParOf" srcId="{229A6173-928F-4FF8-BB24-A99E0E4889AF}" destId="{FC6A1AFD-EFD0-4851-8DCE-AAE2E5861C21}" srcOrd="2" destOrd="0" presId="urn:microsoft.com/office/officeart/2005/8/layout/hList1"/>
    <dgm:cxn modelId="{CEA42706-E9B5-4698-923D-839396889662}" type="presParOf" srcId="{FC6A1AFD-EFD0-4851-8DCE-AAE2E5861C21}" destId="{853BCBB5-AE53-4448-AA81-825654805538}" srcOrd="0" destOrd="0" presId="urn:microsoft.com/office/officeart/2005/8/layout/hList1"/>
    <dgm:cxn modelId="{1790DA11-42E6-4438-82A3-E49D464EE038}" type="presParOf" srcId="{FC6A1AFD-EFD0-4851-8DCE-AAE2E5861C21}" destId="{03DB4F95-0C0C-4B1C-B7EA-1A51966EB047}" srcOrd="1" destOrd="0" presId="urn:microsoft.com/office/officeart/2005/8/layout/hList1"/>
    <dgm:cxn modelId="{DDEDA632-C15C-4319-8CD5-6EDB33003F55}" type="presParOf" srcId="{229A6173-928F-4FF8-BB24-A99E0E4889AF}" destId="{95C8C569-8C32-4C48-A6E7-1A6B769FD732}" srcOrd="3" destOrd="0" presId="urn:microsoft.com/office/officeart/2005/8/layout/hList1"/>
    <dgm:cxn modelId="{812CA3F7-E392-41A0-B435-30B230D00BB7}" type="presParOf" srcId="{229A6173-928F-4FF8-BB24-A99E0E4889AF}" destId="{357D33D2-A96C-4544-9712-1DBEA77DD882}" srcOrd="4" destOrd="0" presId="urn:microsoft.com/office/officeart/2005/8/layout/hList1"/>
    <dgm:cxn modelId="{8A95A64E-C7FD-43B8-ABD7-FFABCFA4A738}" type="presParOf" srcId="{357D33D2-A96C-4544-9712-1DBEA77DD882}" destId="{E6D719F3-0480-4704-A53C-43CC65F88939}" srcOrd="0" destOrd="0" presId="urn:microsoft.com/office/officeart/2005/8/layout/hList1"/>
    <dgm:cxn modelId="{B4111EE3-9E18-4EAB-97DC-B4C7EBA1EACF}" type="presParOf" srcId="{357D33D2-A96C-4544-9712-1DBEA77DD882}" destId="{57AE148B-5C06-4136-B552-78B21737541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AAE3B68-850E-4925-8E9A-B1EDACCAA10A}">
      <dsp:nvSpPr>
        <dsp:cNvPr id="0" name=""/>
        <dsp:cNvSpPr/>
      </dsp:nvSpPr>
      <dsp:spPr>
        <a:xfrm>
          <a:off x="2362" y="390602"/>
          <a:ext cx="2303693" cy="7200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3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3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kern="1200" smtClean="0"/>
            <a:t>Tests setup</a:t>
          </a:r>
          <a:endParaRPr lang="zh-CN" altLang="en-US" sz="2500" kern="1200"/>
        </a:p>
      </dsp:txBody>
      <dsp:txXfrm>
        <a:off x="2362" y="390602"/>
        <a:ext cx="2303693" cy="720000"/>
      </dsp:txXfrm>
    </dsp:sp>
    <dsp:sp modelId="{092A107F-FDB9-4F3F-B4B7-7D174C94F3C1}">
      <dsp:nvSpPr>
        <dsp:cNvPr id="0" name=""/>
        <dsp:cNvSpPr/>
      </dsp:nvSpPr>
      <dsp:spPr>
        <a:xfrm>
          <a:off x="2362" y="1110602"/>
          <a:ext cx="2303693" cy="150975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500" kern="1200" smtClean="0"/>
            <a:t>TC case</a:t>
          </a:r>
          <a:endParaRPr lang="en-US" altLang="zh-CN" sz="2500" kern="1200" dirty="0" smtClean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500" kern="1200" dirty="0" smtClean="0"/>
            <a:t>Monthly run</a:t>
          </a:r>
          <a:endParaRPr lang="en-US" altLang="zh-CN" sz="2500" kern="1200" dirty="0" smtClean="0"/>
        </a:p>
      </dsp:txBody>
      <dsp:txXfrm>
        <a:off x="2362" y="1110602"/>
        <a:ext cx="2303693" cy="1509750"/>
      </dsp:txXfrm>
    </dsp:sp>
    <dsp:sp modelId="{853BCBB5-AE53-4448-AA81-825654805538}">
      <dsp:nvSpPr>
        <dsp:cNvPr id="0" name=""/>
        <dsp:cNvSpPr/>
      </dsp:nvSpPr>
      <dsp:spPr>
        <a:xfrm>
          <a:off x="2628573" y="390602"/>
          <a:ext cx="2303693" cy="7200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3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3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kern="1200" smtClean="0"/>
            <a:t>Observations</a:t>
          </a:r>
          <a:endParaRPr lang="en-US" altLang="zh-CN" sz="2500" kern="1200" dirty="0" smtClean="0"/>
        </a:p>
      </dsp:txBody>
      <dsp:txXfrm>
        <a:off x="2628573" y="390602"/>
        <a:ext cx="2303693" cy="720000"/>
      </dsp:txXfrm>
    </dsp:sp>
    <dsp:sp modelId="{03DB4F95-0C0C-4B1C-B7EA-1A51966EB047}">
      <dsp:nvSpPr>
        <dsp:cNvPr id="0" name=""/>
        <dsp:cNvSpPr/>
      </dsp:nvSpPr>
      <dsp:spPr>
        <a:xfrm>
          <a:off x="2628573" y="1110602"/>
          <a:ext cx="2303693" cy="150975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500" kern="1200" dirty="0" smtClean="0"/>
            <a:t>Buoys</a:t>
          </a:r>
          <a:endParaRPr lang="en-US" altLang="zh-CN" sz="2500" kern="1200" dirty="0" smtClean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500" kern="1200" dirty="0" smtClean="0"/>
            <a:t>Satellite</a:t>
          </a:r>
          <a:endParaRPr lang="en-US" altLang="zh-CN" sz="2500" kern="1200" dirty="0" smtClean="0"/>
        </a:p>
      </dsp:txBody>
      <dsp:txXfrm>
        <a:off x="2628573" y="1110602"/>
        <a:ext cx="2303693" cy="1509750"/>
      </dsp:txXfrm>
    </dsp:sp>
    <dsp:sp modelId="{E6D719F3-0480-4704-A53C-43CC65F88939}">
      <dsp:nvSpPr>
        <dsp:cNvPr id="0" name=""/>
        <dsp:cNvSpPr/>
      </dsp:nvSpPr>
      <dsp:spPr>
        <a:xfrm>
          <a:off x="5254783" y="390602"/>
          <a:ext cx="2303693" cy="7200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3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3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kern="1200" smtClean="0"/>
            <a:t>Method</a:t>
          </a:r>
          <a:endParaRPr lang="en-US" altLang="zh-CN" sz="2500" kern="1200" dirty="0" smtClean="0"/>
        </a:p>
      </dsp:txBody>
      <dsp:txXfrm>
        <a:off x="5254783" y="390602"/>
        <a:ext cx="2303693" cy="720000"/>
      </dsp:txXfrm>
    </dsp:sp>
    <dsp:sp modelId="{57AE148B-5C06-4136-B552-78B217375418}">
      <dsp:nvSpPr>
        <dsp:cNvPr id="0" name=""/>
        <dsp:cNvSpPr/>
      </dsp:nvSpPr>
      <dsp:spPr>
        <a:xfrm>
          <a:off x="5254783" y="1110602"/>
          <a:ext cx="2303693" cy="150975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500" kern="1200" smtClean="0"/>
            <a:t>temperature</a:t>
          </a:r>
          <a:endParaRPr lang="en-US" altLang="zh-CN" sz="2500" kern="1200" dirty="0" smtClean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500" kern="1200" smtClean="0"/>
            <a:t>fluxes</a:t>
          </a:r>
          <a:endParaRPr lang="en-US" altLang="zh-CN" sz="2500" kern="1200" dirty="0" smtClean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500" kern="1200" smtClean="0"/>
            <a:t>diurnal cycle</a:t>
          </a:r>
          <a:endParaRPr lang="zh-CN" altLang="en-US" sz="2500" kern="1200" dirty="0"/>
        </a:p>
      </dsp:txBody>
      <dsp:txXfrm>
        <a:off x="5254783" y="1110602"/>
        <a:ext cx="2303693" cy="15097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13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9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B5EF9-DA03-46E4-95F2-743A3AA9057D}" type="datetimeFigureOut">
              <a:rPr lang="zh-CN" altLang="en-US" smtClean="0"/>
              <a:t>2018/8/9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1158F-81D6-4D7E-9B50-2D42F300A6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This warm layer can develop when the wind mixing is not strong enough</a:t>
            </a:r>
            <a:r>
              <a:rPr lang="en-US" altLang="zh-CN" baseline="0" dirty="0" smtClean="0"/>
              <a:t> to prevent a stable layer to build up.</a:t>
            </a:r>
          </a:p>
          <a:p>
            <a:r>
              <a:rPr lang="en-US" altLang="zh-CN" baseline="0" dirty="0" smtClean="0"/>
              <a:t>In very low wind conditions a residual warm layer may survive until the next day.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42C5C-5203-41B7-8786-DA2769767456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Buoy data check: 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42C5C-5203-41B7-8786-DA2769767456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2018/8/9</a:t>
            </a:fld>
            <a:endParaRPr lang="zh-CN" altLang="en-US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2018/8/9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单圆角矩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10" name="任意多边形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任意多边形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任意多边形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2018/8/9</a:t>
            </a:fld>
            <a:endParaRPr lang="zh-CN" altLang="en-US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任意多边形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任意多边形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4" Type="http://schemas.openxmlformats.org/officeDocument/2006/relationships/oleObject" Target="../embeddings/oleObject1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oleObject" Target="../embeddings/oleObject2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3.bin"/><Relationship Id="rId5" Type="http://schemas.openxmlformats.org/officeDocument/2006/relationships/oleObject" Target="../embeddings/oleObject22.bin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5.bin"/><Relationship Id="rId5" Type="http://schemas.openxmlformats.org/officeDocument/2006/relationships/oleObject" Target="../embeddings/oleObject24.bin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Air-sea interaction parameterization in ICON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err="1" smtClean="0"/>
              <a:t>Mengjuan</a:t>
            </a:r>
            <a:r>
              <a:rPr lang="en-US" altLang="zh-CN" dirty="0" smtClean="0"/>
              <a:t> Julia Liu</a:t>
            </a:r>
          </a:p>
          <a:p>
            <a:r>
              <a:rPr lang="en-US" altLang="zh-CN" dirty="0" smtClean="0"/>
              <a:t>And Martin Koehler </a:t>
            </a:r>
            <a:endParaRPr lang="zh-CN" altLang="en-US" dirty="0" smtClean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ECMWFdocu_coldskin.png"/>
          <p:cNvPicPr>
            <a:picLocks noChangeAspect="1"/>
          </p:cNvPicPr>
          <p:nvPr/>
        </p:nvPicPr>
        <p:blipFill>
          <a:blip r:embed="rId2" cstate="print"/>
          <a:srcRect l="22467" t="21918" r="26212" b="34094"/>
          <a:stretch>
            <a:fillRect/>
          </a:stretch>
        </p:blipFill>
        <p:spPr bwMode="auto">
          <a:xfrm>
            <a:off x="467544" y="1052736"/>
            <a:ext cx="8244408" cy="543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Alternative parameterization (C.J.Donlon,2002)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 smtClean="0"/>
              <a:t>Night time cooling and wind speed relationship</a:t>
            </a:r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Above a wind speed of 6m/s he relationship between </a:t>
            </a:r>
            <a:r>
              <a:rPr lang="en-US" altLang="zh-CN" dirty="0" err="1" smtClean="0"/>
              <a:t>SST</a:t>
            </a:r>
            <a:r>
              <a:rPr lang="en-US" altLang="zh-CN" baseline="-25000" dirty="0" err="1" smtClean="0"/>
              <a:t>skin</a:t>
            </a:r>
            <a:r>
              <a:rPr lang="en-US" altLang="zh-CN" dirty="0" smtClean="0"/>
              <a:t> and  </a:t>
            </a:r>
            <a:r>
              <a:rPr lang="en-US" altLang="zh-CN" dirty="0" err="1" smtClean="0"/>
              <a:t>SST</a:t>
            </a:r>
            <a:r>
              <a:rPr lang="en-US" altLang="zh-CN" baseline="-25000" dirty="0" err="1" smtClean="0"/>
              <a:t>depth</a:t>
            </a:r>
            <a:r>
              <a:rPr lang="en-US" altLang="zh-CN" dirty="0" smtClean="0"/>
              <a:t> is well </a:t>
            </a:r>
            <a:r>
              <a:rPr lang="en-US" altLang="zh-CN" dirty="0" err="1" smtClean="0"/>
              <a:t>charcterized</a:t>
            </a:r>
            <a:r>
              <a:rPr lang="en-US" altLang="zh-CN" dirty="0" smtClean="0"/>
              <a:t> for both day- and nighttime conditions by a cold bias of -0.17+/- 0.07 K rms.</a:t>
            </a:r>
            <a:endParaRPr lang="zh-CN" altLang="en-US" dirty="0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899592" y="2204864"/>
          <a:ext cx="4234217" cy="1800199"/>
        </p:xfrm>
        <a:graphic>
          <a:graphicData uri="http://schemas.openxmlformats.org/presentationml/2006/ole">
            <p:oleObj spid="_x0000_s80898" name="Equation" r:id="rId3" imgW="1942920" imgH="82548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Warm layer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 few meters </a:t>
            </a:r>
          </a:p>
          <a:p>
            <a:r>
              <a:rPr lang="en-US" altLang="zh-CN" dirty="0" smtClean="0"/>
              <a:t>Heated by the sun – during day time</a:t>
            </a:r>
          </a:p>
          <a:p>
            <a:r>
              <a:rPr lang="en-US" altLang="zh-CN" dirty="0" smtClean="0"/>
              <a:t>In very low wind </a:t>
            </a:r>
            <a:r>
              <a:rPr lang="en-US" altLang="zh-CN" dirty="0" err="1" smtClean="0"/>
              <a:t>condtions</a:t>
            </a:r>
            <a:r>
              <a:rPr lang="en-US" altLang="zh-CN" dirty="0" smtClean="0"/>
              <a:t> a residual layer may survive until the next day – prognostic </a:t>
            </a: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504304" y="1963738"/>
          <a:ext cx="5003800" cy="1022350"/>
        </p:xfrm>
        <a:graphic>
          <a:graphicData uri="http://schemas.openxmlformats.org/presentationml/2006/ole">
            <p:oleObj spid="_x0000_s24578" name="Equation" r:id="rId4" imgW="3174840" imgH="647640" progId="Equation.DSMT4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7544" y="4005064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Fully implicit scheme</a:t>
            </a:r>
            <a:endParaRPr lang="zh-CN" altLang="en-US" dirty="0"/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/>
        </p:nvGraphicFramePr>
        <p:xfrm>
          <a:off x="539552" y="4437112"/>
          <a:ext cx="3981450" cy="1519238"/>
        </p:xfrm>
        <a:graphic>
          <a:graphicData uri="http://schemas.openxmlformats.org/presentationml/2006/ole">
            <p:oleObj spid="_x0000_s24579" name="Equation" r:id="rId5" imgW="2197080" imgH="838080" progId="Equation.DSMT4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63888" y="298766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Turbulent transport</a:t>
            </a:r>
          </a:p>
          <a:p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79712" y="299695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Radiation</a:t>
            </a:r>
            <a:endParaRPr lang="zh-CN" altLang="en-US" dirty="0"/>
          </a:p>
        </p:txBody>
      </p:sp>
      <p:graphicFrame>
        <p:nvGraphicFramePr>
          <p:cNvPr id="17413" name="Object 5"/>
          <p:cNvGraphicFramePr>
            <a:graphicFrameLocks noChangeAspect="1"/>
          </p:cNvGraphicFramePr>
          <p:nvPr/>
        </p:nvGraphicFramePr>
        <p:xfrm>
          <a:off x="5670122" y="1988840"/>
          <a:ext cx="3473878" cy="1242057"/>
        </p:xfrm>
        <a:graphic>
          <a:graphicData uri="http://schemas.openxmlformats.org/presentationml/2006/ole">
            <p:oleObj spid="_x0000_s24580" name="Equation" r:id="rId6" imgW="2273040" imgH="812520" progId="Equation.DSMT4">
              <p:embed/>
            </p:oleObj>
          </a:graphicData>
        </a:graphic>
      </p:graphicFrame>
      <p:graphicFrame>
        <p:nvGraphicFramePr>
          <p:cNvPr id="17414" name="Object 6"/>
          <p:cNvGraphicFramePr>
            <a:graphicFrameLocks noChangeAspect="1"/>
          </p:cNvGraphicFramePr>
          <p:nvPr/>
        </p:nvGraphicFramePr>
        <p:xfrm>
          <a:off x="5652120" y="4172689"/>
          <a:ext cx="2520280" cy="1776591"/>
        </p:xfrm>
        <a:graphic>
          <a:graphicData uri="http://schemas.openxmlformats.org/presentationml/2006/ole">
            <p:oleObj spid="_x0000_s24581" name="Equation" r:id="rId7" imgW="1549080" imgH="1091880" progId="Equation.DSMT4">
              <p:embed/>
            </p:oleObj>
          </a:graphicData>
        </a:graphic>
      </p:graphicFrame>
      <p:sp>
        <p:nvSpPr>
          <p:cNvPr id="10" name="矩形 9"/>
          <p:cNvSpPr/>
          <p:nvPr/>
        </p:nvSpPr>
        <p:spPr>
          <a:xfrm>
            <a:off x="1763688" y="2636912"/>
            <a:ext cx="21602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203848" y="2060848"/>
            <a:ext cx="28803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779912" y="2636912"/>
            <a:ext cx="14401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4211960" y="2636912"/>
            <a:ext cx="43204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619672" y="602128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 default scheme,                  is required.</a:t>
            </a:r>
            <a:endParaRPr lang="zh-CN" altLang="en-US" dirty="0"/>
          </a:p>
        </p:txBody>
      </p:sp>
      <p:graphicFrame>
        <p:nvGraphicFramePr>
          <p:cNvPr id="17415" name="Object 7"/>
          <p:cNvGraphicFramePr>
            <a:graphicFrameLocks noChangeAspect="1"/>
          </p:cNvGraphicFramePr>
          <p:nvPr/>
        </p:nvGraphicFramePr>
        <p:xfrm>
          <a:off x="3419872" y="6021288"/>
          <a:ext cx="992302" cy="336674"/>
        </p:xfrm>
        <a:graphic>
          <a:graphicData uri="http://schemas.openxmlformats.org/presentationml/2006/ole">
            <p:oleObj spid="_x0000_s24582" name="Equation" r:id="rId8" imgW="711000" imgH="241200" progId="Equation.DSMT4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580112" y="177281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Stability function:</a:t>
            </a:r>
            <a:endParaRPr lang="zh-CN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12160" y="602128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Gradient diffusion</a:t>
            </a:r>
            <a:endParaRPr lang="zh-CN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67544" y="3356992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dirty="0" smtClean="0"/>
              <a:t>This warm layer can develop when the wind mixing is not strong enough to prevent a stable layer to build up. (</a:t>
            </a:r>
            <a:r>
              <a:rPr lang="en-US" altLang="zh-CN" dirty="0" err="1" smtClean="0"/>
              <a:t>Zeng</a:t>
            </a:r>
            <a:r>
              <a:rPr lang="en-US" altLang="zh-CN" dirty="0" smtClean="0"/>
              <a:t> and </a:t>
            </a:r>
            <a:r>
              <a:rPr lang="en-US" altLang="zh-CN" dirty="0" err="1" smtClean="0"/>
              <a:t>Beljaars</a:t>
            </a:r>
            <a:r>
              <a:rPr lang="en-US" altLang="zh-CN" dirty="0" smtClean="0"/>
              <a:t>, 2005)</a:t>
            </a:r>
          </a:p>
          <a:p>
            <a:pPr>
              <a:buFont typeface="Arial" pitchFamily="34" charset="0"/>
              <a:buChar char="•"/>
            </a:pPr>
            <a:endParaRPr lang="zh-CN" altLang="en-US" dirty="0"/>
          </a:p>
        </p:txBody>
      </p:sp>
      <p:sp>
        <p:nvSpPr>
          <p:cNvPr id="19" name="标题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Warm layer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Alternative parameterization </a:t>
            </a:r>
            <a:r>
              <a:rPr lang="en-US" altLang="zh-CN" dirty="0" smtClean="0"/>
              <a:t>	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Warm layer </a:t>
            </a:r>
            <a:r>
              <a:rPr lang="en-US" altLang="zh-CN" dirty="0" smtClean="0">
                <a:sym typeface="Wingdings" pitchFamily="2" charset="2"/>
              </a:rPr>
              <a:t> partial TAKAYA 2010</a:t>
            </a:r>
          </a:p>
          <a:p>
            <a:r>
              <a:rPr lang="en-US" altLang="zh-CN" dirty="0" smtClean="0">
                <a:sym typeface="Wingdings" pitchFamily="2" charset="2"/>
              </a:rPr>
              <a:t>New M-O similarity function for SBL</a:t>
            </a:r>
          </a:p>
          <a:p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Mixing enhanced by </a:t>
            </a:r>
            <a:r>
              <a:rPr lang="en-US" altLang="zh-CN" dirty="0" err="1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Largmuir</a:t>
            </a: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 circulation </a:t>
            </a:r>
            <a:endParaRPr lang="zh-CN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827584" y="3828777"/>
          <a:ext cx="2463800" cy="968375"/>
        </p:xfrm>
        <a:graphic>
          <a:graphicData uri="http://schemas.openxmlformats.org/presentationml/2006/ole">
            <p:oleObj spid="_x0000_s78850" name="Equation" r:id="rId3" imgW="1612800" imgH="634680" progId="Equation.DSMT4">
              <p:embed/>
            </p:oleObj>
          </a:graphicData>
        </a:graphic>
      </p:graphicFrame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4392637" y="3645024"/>
          <a:ext cx="2987675" cy="1028700"/>
        </p:xfrm>
        <a:graphic>
          <a:graphicData uri="http://schemas.openxmlformats.org/presentationml/2006/ole">
            <p:oleObj spid="_x0000_s78851" name="Equation" r:id="rId4" imgW="1955520" imgH="672840" progId="Equation.DSMT4">
              <p:embed/>
            </p:oleObj>
          </a:graphicData>
        </a:graphic>
      </p:graphicFrame>
      <p:graphicFrame>
        <p:nvGraphicFramePr>
          <p:cNvPr id="35845" name="Object 5"/>
          <p:cNvGraphicFramePr>
            <a:graphicFrameLocks noChangeAspect="1"/>
          </p:cNvGraphicFramePr>
          <p:nvPr/>
        </p:nvGraphicFramePr>
        <p:xfrm>
          <a:off x="7651576" y="3861048"/>
          <a:ext cx="1168896" cy="360040"/>
        </p:xfrm>
        <a:graphic>
          <a:graphicData uri="http://schemas.openxmlformats.org/presentationml/2006/ole">
            <p:oleObj spid="_x0000_s78852" name="Equation" r:id="rId5" imgW="609480" imgH="203040" progId="Equation.DSMT4">
              <p:embed/>
            </p:oleObj>
          </a:graphicData>
        </a:graphic>
      </p:graphicFrame>
      <p:sp>
        <p:nvSpPr>
          <p:cNvPr id="8" name="右箭头 7"/>
          <p:cNvSpPr/>
          <p:nvPr/>
        </p:nvSpPr>
        <p:spPr>
          <a:xfrm>
            <a:off x="3707904" y="4005064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Extend	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Warm layer </a:t>
            </a:r>
            <a:r>
              <a:rPr lang="en-US" altLang="zh-CN" dirty="0" smtClean="0">
                <a:sym typeface="Wingdings" pitchFamily="2" charset="2"/>
              </a:rPr>
              <a:t> </a:t>
            </a:r>
            <a:r>
              <a:rPr lang="en-US" altLang="zh-CN" dirty="0" smtClean="0">
                <a:sym typeface="Wingdings" pitchFamily="2" charset="2"/>
              </a:rPr>
              <a:t>partial </a:t>
            </a:r>
            <a:r>
              <a:rPr lang="en-US" altLang="zh-CN" dirty="0" smtClean="0">
                <a:sym typeface="Wingdings" pitchFamily="2" charset="2"/>
              </a:rPr>
              <a:t>TAKAYA 2010</a:t>
            </a:r>
          </a:p>
          <a:p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New M-O similarity function for SBL</a:t>
            </a:r>
          </a:p>
          <a:p>
            <a:r>
              <a:rPr lang="en-US" altLang="zh-CN" dirty="0" smtClean="0">
                <a:sym typeface="Wingdings" pitchFamily="2" charset="2"/>
              </a:rPr>
              <a:t>Mixing enhanced by </a:t>
            </a:r>
            <a:r>
              <a:rPr lang="en-US" altLang="zh-CN" dirty="0" err="1" smtClean="0">
                <a:sym typeface="Wingdings" pitchFamily="2" charset="2"/>
              </a:rPr>
              <a:t>Largmuir</a:t>
            </a:r>
            <a:r>
              <a:rPr lang="en-US" altLang="zh-CN" dirty="0" smtClean="0">
                <a:sym typeface="Wingdings" pitchFamily="2" charset="2"/>
              </a:rPr>
              <a:t> circulation(the Stokes drift) </a:t>
            </a:r>
            <a:endParaRPr lang="zh-CN" altLang="en-US" dirty="0"/>
          </a:p>
        </p:txBody>
      </p:sp>
      <p:graphicFrame>
        <p:nvGraphicFramePr>
          <p:cNvPr id="35846" name="Object 6"/>
          <p:cNvGraphicFramePr>
            <a:graphicFrameLocks noChangeAspect="1"/>
          </p:cNvGraphicFramePr>
          <p:nvPr/>
        </p:nvGraphicFramePr>
        <p:xfrm>
          <a:off x="755576" y="3501008"/>
          <a:ext cx="5003800" cy="1022350"/>
        </p:xfrm>
        <a:graphic>
          <a:graphicData uri="http://schemas.openxmlformats.org/presentationml/2006/ole">
            <p:oleObj spid="_x0000_s79874" name="Equation" r:id="rId3" imgW="3174840" imgH="647640" progId="Equation.DSMT4">
              <p:embed/>
            </p:oleObj>
          </a:graphicData>
        </a:graphic>
      </p:graphicFrame>
      <p:graphicFrame>
        <p:nvGraphicFramePr>
          <p:cNvPr id="35847" name="Object 7"/>
          <p:cNvGraphicFramePr>
            <a:graphicFrameLocks noChangeAspect="1"/>
          </p:cNvGraphicFramePr>
          <p:nvPr/>
        </p:nvGraphicFramePr>
        <p:xfrm>
          <a:off x="6444208" y="3826495"/>
          <a:ext cx="2420938" cy="682625"/>
        </p:xfrm>
        <a:graphic>
          <a:graphicData uri="http://schemas.openxmlformats.org/presentationml/2006/ole">
            <p:oleObj spid="_x0000_s79875" name="Equation" r:id="rId4" imgW="1536480" imgH="431640" progId="Equation.DSMT4">
              <p:embed/>
            </p:oleObj>
          </a:graphicData>
        </a:graphic>
      </p:graphicFrame>
      <p:sp>
        <p:nvSpPr>
          <p:cNvPr id="10" name="右箭头 9"/>
          <p:cNvSpPr/>
          <p:nvPr/>
        </p:nvSpPr>
        <p:spPr>
          <a:xfrm>
            <a:off x="5940152" y="4077072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6871" name="Object 7"/>
          <p:cNvGraphicFramePr>
            <a:graphicFrameLocks noChangeAspect="1"/>
          </p:cNvGraphicFramePr>
          <p:nvPr/>
        </p:nvGraphicFramePr>
        <p:xfrm>
          <a:off x="755576" y="4869160"/>
          <a:ext cx="3412835" cy="936104"/>
        </p:xfrm>
        <a:graphic>
          <a:graphicData uri="http://schemas.openxmlformats.org/presentationml/2006/ole">
            <p:oleObj spid="_x0000_s79876" name="Equation" r:id="rId5" imgW="1854000" imgH="507960" progId="Equation.DSMT4">
              <p:embed/>
            </p:oleObj>
          </a:graphicData>
        </a:graphic>
      </p:graphicFrame>
      <p:graphicFrame>
        <p:nvGraphicFramePr>
          <p:cNvPr id="12" name="对象 11"/>
          <p:cNvGraphicFramePr>
            <a:graphicFrameLocks noChangeAspect="1"/>
          </p:cNvGraphicFramePr>
          <p:nvPr/>
        </p:nvGraphicFramePr>
        <p:xfrm>
          <a:off x="2209800" y="4781550"/>
          <a:ext cx="114300" cy="177800"/>
        </p:xfrm>
        <a:graphic>
          <a:graphicData uri="http://schemas.openxmlformats.org/presentationml/2006/ole">
            <p:oleObj spid="_x0000_s79877" name="Equation" r:id="rId6" imgW="114120" imgH="177480" progId="Equation.DSMT4">
              <p:embed/>
            </p:oleObj>
          </a:graphicData>
        </a:graphic>
      </p:graphicFrame>
      <p:graphicFrame>
        <p:nvGraphicFramePr>
          <p:cNvPr id="36873" name="Object 9"/>
          <p:cNvGraphicFramePr>
            <a:graphicFrameLocks noChangeAspect="1"/>
          </p:cNvGraphicFramePr>
          <p:nvPr/>
        </p:nvGraphicFramePr>
        <p:xfrm>
          <a:off x="5292080" y="4941168"/>
          <a:ext cx="298574" cy="413410"/>
        </p:xfrm>
        <a:graphic>
          <a:graphicData uri="http://schemas.openxmlformats.org/presentationml/2006/ole">
            <p:oleObj spid="_x0000_s79878" name="Equation" r:id="rId7" imgW="164880" imgH="228600" progId="Equation.DSMT4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652120" y="494116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Surface Stokes velocity</a:t>
            </a:r>
          </a:p>
          <a:p>
            <a:r>
              <a:rPr lang="en-US" altLang="zh-CN" dirty="0" smtClean="0"/>
              <a:t>From ECMWF wave model</a:t>
            </a:r>
          </a:p>
        </p:txBody>
      </p:sp>
      <p:sp>
        <p:nvSpPr>
          <p:cNvPr id="11" name="矩形 10"/>
          <p:cNvSpPr/>
          <p:nvPr/>
        </p:nvSpPr>
        <p:spPr>
          <a:xfrm>
            <a:off x="5580112" y="5805264"/>
            <a:ext cx="280831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Not implemented yet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Salinity effects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Salinity reduces the saturation value </a:t>
            </a:r>
          </a:p>
          <a:p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2% change in saturation value at surface </a:t>
            </a:r>
          </a:p>
          <a:p>
            <a:r>
              <a:rPr lang="en-US" altLang="zh-CN" dirty="0" smtClean="0">
                <a:sym typeface="Wingdings" pitchFamily="2" charset="2"/>
              </a:rPr>
              <a:t> 13% change in air-sea transfer (</a:t>
            </a:r>
            <a:r>
              <a:rPr lang="en-US" altLang="zh-CN" dirty="0" err="1" smtClean="0">
                <a:sym typeface="Wingdings" pitchFamily="2" charset="2"/>
              </a:rPr>
              <a:t>Zeng</a:t>
            </a:r>
            <a:r>
              <a:rPr lang="en-US" altLang="zh-CN" dirty="0" smtClean="0">
                <a:sym typeface="Wingdings" pitchFamily="2" charset="2"/>
              </a:rPr>
              <a:t> et al., 1998)</a:t>
            </a:r>
          </a:p>
          <a:p>
            <a:r>
              <a:rPr lang="en-US" altLang="zh-CN" dirty="0" smtClean="0">
                <a:sym typeface="Wingdings" pitchFamily="2" charset="2"/>
              </a:rPr>
              <a:t> Even large effect during TC cases!</a:t>
            </a:r>
            <a:endParaRPr lang="zh-CN" altLang="en-US" dirty="0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2627784" y="2492896"/>
          <a:ext cx="3168352" cy="678933"/>
        </p:xfrm>
        <a:graphic>
          <a:graphicData uri="http://schemas.openxmlformats.org/presentationml/2006/ole">
            <p:oleObj spid="_x0000_s25602" name="Equation" r:id="rId3" imgW="1066680" imgH="2286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Verification</a:t>
            </a:r>
            <a:endParaRPr lang="zh-CN" altLang="en-US" dirty="0"/>
          </a:p>
        </p:txBody>
      </p:sp>
      <p:graphicFrame>
        <p:nvGraphicFramePr>
          <p:cNvPr id="6" name="图示 5"/>
          <p:cNvGraphicFramePr/>
          <p:nvPr/>
        </p:nvGraphicFramePr>
        <p:xfrm>
          <a:off x="539552" y="2348880"/>
          <a:ext cx="7560840" cy="3010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Test setup – TC 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6" name="内容占位符 3"/>
          <p:cNvGraphicFramePr>
            <a:graphicFrameLocks/>
          </p:cNvGraphicFramePr>
          <p:nvPr/>
        </p:nvGraphicFramePr>
        <p:xfrm>
          <a:off x="395536" y="1988840"/>
          <a:ext cx="8219256" cy="385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671"/>
                <a:gridCol w="3247985"/>
                <a:gridCol w="1507708"/>
                <a:gridCol w="1335446"/>
                <a:gridCol w="133544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Name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Description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aseline="0" dirty="0" smtClean="0"/>
                        <a:t>Warm layer depth (m)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Warm</a:t>
                      </a:r>
                      <a:r>
                        <a:rPr lang="en-US" altLang="zh-CN" baseline="0" dirty="0" smtClean="0"/>
                        <a:t> layer scheme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Cool skin scheme</a:t>
                      </a:r>
                      <a:endParaRPr lang="zh-CN" alt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CTL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Without any parameterization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-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-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-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Default</a:t>
                      </a:r>
                      <a:r>
                        <a:rPr lang="en-US" altLang="zh-CN" baseline="0" dirty="0" smtClean="0"/>
                        <a:t> setup of ZB parameterization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ZB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ZB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Depth of warm layer =5m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ZB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ZB</a:t>
                      </a:r>
                      <a:endParaRPr lang="zh-CN" alt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TKY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Partially Takaya</a:t>
                      </a:r>
                      <a:r>
                        <a:rPr lang="en-US" altLang="zh-CN" baseline="0" dirty="0" smtClean="0"/>
                        <a:t> scheme (without </a:t>
                      </a:r>
                      <a:r>
                        <a:rPr lang="en-US" altLang="zh-CN" baseline="0" dirty="0" err="1" smtClean="0"/>
                        <a:t>Langmiur</a:t>
                      </a:r>
                      <a:r>
                        <a:rPr lang="en-US" altLang="zh-CN" baseline="0" dirty="0" smtClean="0"/>
                        <a:t> circulation)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part</a:t>
                      </a:r>
                      <a:r>
                        <a:rPr lang="en-US" altLang="zh-CN" baseline="0" dirty="0" smtClean="0"/>
                        <a:t> of </a:t>
                      </a:r>
                      <a:r>
                        <a:rPr lang="en-US" altLang="zh-CN" dirty="0" smtClean="0"/>
                        <a:t>TAKAYA</a:t>
                      </a:r>
                      <a:r>
                        <a:rPr lang="en-US" altLang="zh-CN" baseline="0" dirty="0" smtClean="0"/>
                        <a:t> 2010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ZB</a:t>
                      </a:r>
                      <a:endParaRPr lang="zh-CN" alt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NW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Turn</a:t>
                      </a:r>
                      <a:r>
                        <a:rPr lang="en-US" altLang="zh-CN" baseline="0" dirty="0" smtClean="0"/>
                        <a:t> off the restriction on sign of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ZB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Donlon</a:t>
                      </a:r>
                      <a:r>
                        <a:rPr lang="en-US" altLang="zh-CN" dirty="0" smtClean="0"/>
                        <a:t> 2002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Tracks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098" name="Picture 2" descr="F:\Documents\presentation\Tracksin1_17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008584"/>
            <a:ext cx="4876800" cy="4876800"/>
          </a:xfrm>
          <a:prstGeom prst="rect">
            <a:avLst/>
          </a:prstGeom>
          <a:noFill/>
        </p:spPr>
      </p:pic>
      <p:pic>
        <p:nvPicPr>
          <p:cNvPr id="4099" name="Picture 3" descr="F:\Documents\presentation\Tracksin1_1709.png"/>
          <p:cNvPicPr>
            <a:picLocks noChangeAspect="1" noChangeArrowheads="1"/>
          </p:cNvPicPr>
          <p:nvPr/>
        </p:nvPicPr>
        <p:blipFill>
          <a:blip r:embed="rId3" cstate="print"/>
          <a:srcRect r="8454"/>
          <a:stretch>
            <a:fillRect/>
          </a:stretch>
        </p:blipFill>
        <p:spPr bwMode="auto">
          <a:xfrm>
            <a:off x="-180528" y="2008584"/>
            <a:ext cx="4464496" cy="4876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27584" y="241159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Nesat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20072" y="242088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Talim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15816" y="551723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Best Track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80312" y="594928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Best Track</a:t>
            </a:r>
            <a:endParaRPr lang="zh-CN" altLang="en-US" dirty="0"/>
          </a:p>
        </p:txBody>
      </p:sp>
      <p:pic>
        <p:nvPicPr>
          <p:cNvPr id="70658" name="Picture 2" descr="F:\Documents\presentation\new\Tracksin1_n_17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528" y="1981200"/>
            <a:ext cx="4876800" cy="4876800"/>
          </a:xfrm>
          <a:prstGeom prst="rect">
            <a:avLst/>
          </a:prstGeom>
          <a:noFill/>
        </p:spPr>
      </p:pic>
      <p:pic>
        <p:nvPicPr>
          <p:cNvPr id="70659" name="Picture 3" descr="F:\Documents\presentation\new\Tracksin1_n_171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981200"/>
            <a:ext cx="48768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Purpose</a:t>
            </a:r>
          </a:p>
          <a:p>
            <a:r>
              <a:rPr lang="en-US" altLang="zh-CN" dirty="0" smtClean="0"/>
              <a:t>Model</a:t>
            </a:r>
          </a:p>
          <a:p>
            <a:r>
              <a:rPr lang="en-US" altLang="zh-CN" dirty="0" smtClean="0"/>
              <a:t>Verification</a:t>
            </a:r>
          </a:p>
          <a:p>
            <a:pPr lvl="1"/>
            <a:r>
              <a:rPr lang="en-US" altLang="zh-CN" dirty="0" smtClean="0"/>
              <a:t>Observation</a:t>
            </a:r>
          </a:p>
          <a:p>
            <a:pPr lvl="1"/>
            <a:r>
              <a:rPr lang="en-US" altLang="zh-CN" dirty="0" smtClean="0"/>
              <a:t>Method </a:t>
            </a:r>
          </a:p>
          <a:p>
            <a:pPr lvl="1"/>
            <a:r>
              <a:rPr lang="en-US" altLang="zh-CN" dirty="0" smtClean="0"/>
              <a:t>Result</a:t>
            </a:r>
          </a:p>
          <a:p>
            <a:r>
              <a:rPr lang="en-US" altLang="zh-CN" dirty="0" smtClean="0"/>
              <a:t>Summary and Outlook</a:t>
            </a: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Intensity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 descr="F:\Documents\presentation\Intin1_17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3712" y="1981200"/>
            <a:ext cx="4876800" cy="4876800"/>
          </a:xfrm>
          <a:prstGeom prst="rect">
            <a:avLst/>
          </a:prstGeom>
          <a:noFill/>
        </p:spPr>
      </p:pic>
      <p:pic>
        <p:nvPicPr>
          <p:cNvPr id="5123" name="Picture 3" descr="F:\Documents\presentation\Intin1_1709.png"/>
          <p:cNvPicPr>
            <a:picLocks noChangeAspect="1" noChangeArrowheads="1"/>
          </p:cNvPicPr>
          <p:nvPr/>
        </p:nvPicPr>
        <p:blipFill>
          <a:blip r:embed="rId3" cstate="print"/>
          <a:srcRect r="3297"/>
          <a:stretch>
            <a:fillRect/>
          </a:stretch>
        </p:blipFill>
        <p:spPr bwMode="auto">
          <a:xfrm>
            <a:off x="-108520" y="1981200"/>
            <a:ext cx="4716016" cy="4876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51920" y="218628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Nesat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8424" y="219557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Talim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84368" y="442782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Best Track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19872" y="386104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Best Track</a:t>
            </a:r>
            <a:endParaRPr lang="zh-CN" altLang="en-US" dirty="0"/>
          </a:p>
        </p:txBody>
      </p:sp>
      <p:pic>
        <p:nvPicPr>
          <p:cNvPr id="71682" name="Picture 2" descr="F:\Documents\presentation\new\Intin1_n_17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3712" y="1981200"/>
            <a:ext cx="4876800" cy="4876800"/>
          </a:xfrm>
          <a:prstGeom prst="rect">
            <a:avLst/>
          </a:prstGeom>
          <a:noFill/>
        </p:spPr>
      </p:pic>
      <p:pic>
        <p:nvPicPr>
          <p:cNvPr id="71683" name="Picture 3" descr="F:\Documents\presentation\new\Intin1_n_1709.png"/>
          <p:cNvPicPr>
            <a:picLocks noChangeAspect="1" noChangeArrowheads="1"/>
          </p:cNvPicPr>
          <p:nvPr/>
        </p:nvPicPr>
        <p:blipFill>
          <a:blip r:embed="rId5" cstate="print"/>
          <a:srcRect r="4025"/>
          <a:stretch>
            <a:fillRect/>
          </a:stretch>
        </p:blipFill>
        <p:spPr bwMode="auto">
          <a:xfrm>
            <a:off x="-108520" y="1981200"/>
            <a:ext cx="468052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Observation -- buoy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SST observation from feedback files after assimilation per 3hrs  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Thanks </a:t>
            </a:r>
            <a:r>
              <a:rPr lang="en-US" altLang="zh-CN" dirty="0" smtClean="0"/>
              <a:t>to </a:t>
            </a:r>
            <a:r>
              <a:rPr lang="en-US" altLang="zh-CN" dirty="0" err="1" smtClean="0"/>
              <a:t>Fundel</a:t>
            </a:r>
            <a:r>
              <a:rPr lang="en-US" altLang="zh-CN" dirty="0" smtClean="0"/>
              <a:t> Felix !</a:t>
            </a:r>
          </a:p>
          <a:p>
            <a:r>
              <a:rPr lang="en-US" altLang="zh-CN" dirty="0" smtClean="0"/>
              <a:t>These data are not absorbed by ICON yet </a:t>
            </a:r>
            <a:endParaRPr lang="zh-CN" altLang="en-US" dirty="0" smtClean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Buoy distribution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146" name="Picture 2" descr="F:\Documents\presentation\buoy_dis_global_072700.png"/>
          <p:cNvPicPr>
            <a:picLocks noChangeAspect="1" noChangeArrowheads="1"/>
          </p:cNvPicPr>
          <p:nvPr/>
        </p:nvPicPr>
        <p:blipFill>
          <a:blip r:embed="rId2" cstate="print"/>
          <a:srcRect t="22543" b="20610"/>
          <a:stretch>
            <a:fillRect/>
          </a:stretch>
        </p:blipFill>
        <p:spPr bwMode="auto">
          <a:xfrm>
            <a:off x="0" y="1831323"/>
            <a:ext cx="9144000" cy="5198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F:\Documents\presentation\BHgm_num_20170701-103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1632" y="1887448"/>
            <a:ext cx="3413760" cy="3413760"/>
          </a:xfrm>
          <a:prstGeom prst="rect">
            <a:avLst/>
          </a:prstGeom>
          <a:noFill/>
        </p:spPr>
      </p:pic>
      <p:pic>
        <p:nvPicPr>
          <p:cNvPr id="7170" name="Picture 2" descr="F:\Documents\presentation\BHgm_std_20170701-1031.png"/>
          <p:cNvPicPr>
            <a:picLocks noChangeAspect="1" noChangeArrowheads="1"/>
          </p:cNvPicPr>
          <p:nvPr/>
        </p:nvPicPr>
        <p:blipFill>
          <a:blip r:embed="rId5" cstate="print"/>
          <a:srcRect r="2970"/>
          <a:stretch>
            <a:fillRect/>
          </a:stretch>
        </p:blipFill>
        <p:spPr bwMode="auto">
          <a:xfrm>
            <a:off x="2807296" y="1916832"/>
            <a:ext cx="3312368" cy="3413760"/>
          </a:xfrm>
          <a:prstGeom prst="rect">
            <a:avLst/>
          </a:prstGeom>
          <a:noFill/>
        </p:spPr>
      </p:pic>
      <p:pic>
        <p:nvPicPr>
          <p:cNvPr id="7171" name="Picture 3" descr="F:\Documents\presentation\BHgm_avg_20170701-1031.png"/>
          <p:cNvPicPr>
            <a:picLocks noChangeAspect="1" noChangeArrowheads="1"/>
          </p:cNvPicPr>
          <p:nvPr/>
        </p:nvPicPr>
        <p:blipFill>
          <a:blip r:embed="rId6" cstate="print"/>
          <a:srcRect r="1930"/>
          <a:stretch>
            <a:fillRect/>
          </a:stretch>
        </p:blipFill>
        <p:spPr bwMode="auto">
          <a:xfrm>
            <a:off x="-252536" y="1916832"/>
            <a:ext cx="3347864" cy="3413760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1187624" y="2132856"/>
            <a:ext cx="1008112" cy="2952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020272" y="2132856"/>
            <a:ext cx="2016224" cy="2880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3161208" y="5445224"/>
          <a:ext cx="2274888" cy="360362"/>
        </p:xfrm>
        <a:graphic>
          <a:graphicData uri="http://schemas.openxmlformats.org/presentationml/2006/ole">
            <p:oleObj spid="_x0000_s27650" name="Equation" r:id="rId7" imgW="1523880" imgH="241200" progId="Equation.DSMT4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5445224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Systematic error check:</a:t>
            </a:r>
          </a:p>
          <a:p>
            <a:endParaRPr lang="en-US" altLang="zh-CN" dirty="0" smtClean="0"/>
          </a:p>
        </p:txBody>
      </p:sp>
      <p:graphicFrame>
        <p:nvGraphicFramePr>
          <p:cNvPr id="67588" name="Object 4"/>
          <p:cNvGraphicFramePr>
            <a:graphicFrameLocks noChangeAspect="1"/>
          </p:cNvGraphicFramePr>
          <p:nvPr/>
        </p:nvGraphicFramePr>
        <p:xfrm>
          <a:off x="1187624" y="2132856"/>
          <a:ext cx="1008112" cy="399044"/>
        </p:xfrm>
        <a:graphic>
          <a:graphicData uri="http://schemas.openxmlformats.org/presentationml/2006/ole">
            <p:oleObj spid="_x0000_s27652" name="Equation" r:id="rId8" imgW="609480" imgH="241200" progId="Equation.DSMT4">
              <p:embed/>
            </p:oleObj>
          </a:graphicData>
        </a:graphic>
      </p:graphicFrame>
      <p:graphicFrame>
        <p:nvGraphicFramePr>
          <p:cNvPr id="67589" name="Object 5"/>
          <p:cNvGraphicFramePr>
            <a:graphicFrameLocks noChangeAspect="1"/>
          </p:cNvGraphicFramePr>
          <p:nvPr/>
        </p:nvGraphicFramePr>
        <p:xfrm>
          <a:off x="4200525" y="2143125"/>
          <a:ext cx="1176338" cy="377825"/>
        </p:xfrm>
        <a:graphic>
          <a:graphicData uri="http://schemas.openxmlformats.org/presentationml/2006/ole">
            <p:oleObj spid="_x0000_s27653" name="Equation" r:id="rId9" imgW="711000" imgH="228600" progId="Equation.DSMT4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948264" y="206084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Numbers of </a:t>
            </a:r>
            <a:r>
              <a:rPr lang="en-US" altLang="zh-CN" dirty="0" err="1" smtClean="0"/>
              <a:t>obs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14" name="标题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Buoys in </a:t>
            </a:r>
            <a:r>
              <a:rPr lang="en-US" altLang="zh-CN" dirty="0" err="1" smtClean="0"/>
              <a:t>WNpacific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194" name="Picture 2" descr="F:\Documents\presentation\buoy_dis_WNpac_072700_TC1709.png"/>
          <p:cNvPicPr>
            <a:picLocks noChangeAspect="1" noChangeArrowheads="1"/>
          </p:cNvPicPr>
          <p:nvPr/>
        </p:nvPicPr>
        <p:blipFill>
          <a:blip r:embed="rId2" cstate="print"/>
          <a:srcRect t="7383" b="6954"/>
          <a:stretch>
            <a:fillRect/>
          </a:stretch>
        </p:blipFill>
        <p:spPr bwMode="auto">
          <a:xfrm>
            <a:off x="0" y="1844824"/>
            <a:ext cx="5379773" cy="4608512"/>
          </a:xfrm>
          <a:prstGeom prst="rect">
            <a:avLst/>
          </a:prstGeom>
          <a:noFill/>
        </p:spPr>
      </p:pic>
      <p:sp>
        <p:nvSpPr>
          <p:cNvPr id="5" name="椭圆 4"/>
          <p:cNvSpPr/>
          <p:nvPr/>
        </p:nvSpPr>
        <p:spPr>
          <a:xfrm>
            <a:off x="1979712" y="4653136"/>
            <a:ext cx="72008" cy="72008"/>
          </a:xfrm>
          <a:prstGeom prst="ellips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195" name="Picture 3" descr="F:\Documents\presentation\buoy_tmsrs_1709.png"/>
          <p:cNvPicPr>
            <a:picLocks noChangeAspect="1" noChangeArrowheads="1"/>
          </p:cNvPicPr>
          <p:nvPr/>
        </p:nvPicPr>
        <p:blipFill>
          <a:blip r:embed="rId3" cstate="print"/>
          <a:srcRect l="4430" t="16242" r="15837" b="8454"/>
          <a:stretch>
            <a:fillRect/>
          </a:stretch>
        </p:blipFill>
        <p:spPr bwMode="auto">
          <a:xfrm>
            <a:off x="5255568" y="2060848"/>
            <a:ext cx="3888432" cy="3672408"/>
          </a:xfrm>
          <a:prstGeom prst="rect">
            <a:avLst/>
          </a:prstGeom>
          <a:noFill/>
        </p:spPr>
      </p:pic>
      <p:cxnSp>
        <p:nvCxnSpPr>
          <p:cNvPr id="9" name="直接箭头连接符 8"/>
          <p:cNvCxnSpPr/>
          <p:nvPr/>
        </p:nvCxnSpPr>
        <p:spPr>
          <a:xfrm flipV="1">
            <a:off x="2051720" y="2852936"/>
            <a:ext cx="5112568" cy="1800200"/>
          </a:xfrm>
          <a:prstGeom prst="straightConnector1">
            <a:avLst/>
          </a:prstGeom>
          <a:ln w="19050">
            <a:solidFill>
              <a:schemeClr val="tx2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0470071">
            <a:off x="2080492" y="4109123"/>
            <a:ext cx="11521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5100719</a:t>
            </a:r>
            <a:endParaRPr lang="zh-CN" alt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436096" y="587901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altLang="zh-CN" dirty="0" smtClean="0"/>
              <a:t>Lat=23.686, Lon=124.153</a:t>
            </a:r>
          </a:p>
          <a:p>
            <a:pPr lvl="1"/>
            <a:r>
              <a:rPr lang="en-US" altLang="zh-CN" dirty="0" err="1" smtClean="0"/>
              <a:t>Avg</a:t>
            </a:r>
            <a:r>
              <a:rPr lang="en-US" altLang="zh-CN" dirty="0" smtClean="0"/>
              <a:t>= -0.026,stddev=0.689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920" y="0"/>
            <a:ext cx="7022592" cy="7022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12"/>
          <p:cNvGrpSpPr/>
          <p:nvPr/>
        </p:nvGrpSpPr>
        <p:grpSpPr>
          <a:xfrm>
            <a:off x="35496" y="1916832"/>
            <a:ext cx="2088232" cy="2585323"/>
            <a:chOff x="7308304" y="764704"/>
            <a:chExt cx="1835696" cy="2585323"/>
          </a:xfrm>
        </p:grpSpPr>
        <p:sp>
          <p:nvSpPr>
            <p:cNvPr id="5" name="TextBox 4"/>
            <p:cNvSpPr txBox="1"/>
            <p:nvPr/>
          </p:nvSpPr>
          <p:spPr>
            <a:xfrm>
              <a:off x="7308304" y="764704"/>
              <a:ext cx="1835696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CN" dirty="0" smtClean="0"/>
            </a:p>
            <a:p>
              <a:r>
                <a:rPr lang="en-US" altLang="zh-CN" dirty="0" smtClean="0"/>
                <a:t>Solid lines: Tracing buoys</a:t>
              </a:r>
            </a:p>
            <a:p>
              <a:endParaRPr lang="en-US" altLang="zh-CN" dirty="0" smtClean="0"/>
            </a:p>
            <a:p>
              <a:endParaRPr lang="en-US" altLang="zh-CN" dirty="0" smtClean="0"/>
            </a:p>
            <a:p>
              <a:r>
                <a:rPr lang="en-US" altLang="zh-CN" dirty="0" smtClean="0"/>
                <a:t>Dash lines: Fixed grid points (the location of start time)</a:t>
              </a:r>
              <a:endParaRPr lang="zh-CN" altLang="en-US" dirty="0"/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7380312" y="980728"/>
              <a:ext cx="108012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7380312" y="2060848"/>
              <a:ext cx="108012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r="49909"/>
          <a:stretch>
            <a:fillRect/>
          </a:stretch>
        </p:blipFill>
        <p:spPr bwMode="auto">
          <a:xfrm>
            <a:off x="2157920" y="0"/>
            <a:ext cx="3517666" cy="7022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" name="表格 22"/>
          <p:cNvGraphicFramePr>
            <a:graphicFrameLocks noGrp="1"/>
          </p:cNvGraphicFramePr>
          <p:nvPr/>
        </p:nvGraphicFramePr>
        <p:xfrm>
          <a:off x="2977480" y="476672"/>
          <a:ext cx="2890664" cy="56886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90664"/>
              </a:tblGrid>
              <a:tr h="144016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D3</a:t>
                      </a:r>
                      <a:endParaRPr lang="zh-CN" altLang="en-US" dirty="0"/>
                    </a:p>
                  </a:txBody>
                  <a:tcPr/>
                </a:tc>
              </a:tr>
              <a:tr h="1422158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D5</a:t>
                      </a:r>
                      <a:endParaRPr lang="zh-CN" altLang="en-US" dirty="0"/>
                    </a:p>
                  </a:txBody>
                  <a:tcPr/>
                </a:tc>
              </a:tr>
              <a:tr h="1404156"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Pratial</a:t>
                      </a:r>
                      <a:r>
                        <a:rPr lang="en-US" altLang="zh-CN" baseline="0" dirty="0" smtClean="0"/>
                        <a:t> TAKAYA</a:t>
                      </a:r>
                      <a:endParaRPr lang="zh-CN" altLang="en-US" dirty="0"/>
                    </a:p>
                  </a:txBody>
                  <a:tcPr/>
                </a:tc>
              </a:tr>
              <a:tr h="1422158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Wind</a:t>
                      </a:r>
                      <a:r>
                        <a:rPr lang="en-US" altLang="zh-CN" baseline="0" dirty="0" smtClean="0"/>
                        <a:t> cooling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920" y="0"/>
            <a:ext cx="7022592" cy="7022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12"/>
          <p:cNvGrpSpPr/>
          <p:nvPr/>
        </p:nvGrpSpPr>
        <p:grpSpPr>
          <a:xfrm>
            <a:off x="35496" y="1916832"/>
            <a:ext cx="2088232" cy="2585323"/>
            <a:chOff x="7308304" y="764704"/>
            <a:chExt cx="1835696" cy="2585323"/>
          </a:xfrm>
        </p:grpSpPr>
        <p:sp>
          <p:nvSpPr>
            <p:cNvPr id="5" name="TextBox 4"/>
            <p:cNvSpPr txBox="1"/>
            <p:nvPr/>
          </p:nvSpPr>
          <p:spPr>
            <a:xfrm>
              <a:off x="7308304" y="764704"/>
              <a:ext cx="1835696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CN" dirty="0" smtClean="0"/>
            </a:p>
            <a:p>
              <a:r>
                <a:rPr lang="en-US" altLang="zh-CN" dirty="0" smtClean="0"/>
                <a:t>Solid lines: Tracing buoys</a:t>
              </a:r>
            </a:p>
            <a:p>
              <a:endParaRPr lang="en-US" altLang="zh-CN" dirty="0" smtClean="0"/>
            </a:p>
            <a:p>
              <a:endParaRPr lang="en-US" altLang="zh-CN" dirty="0" smtClean="0"/>
            </a:p>
            <a:p>
              <a:r>
                <a:rPr lang="en-US" altLang="zh-CN" dirty="0" smtClean="0"/>
                <a:t>Dash lines: Fixed grid points (the location of start time)</a:t>
              </a:r>
              <a:endParaRPr lang="zh-CN" altLang="en-US" dirty="0"/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7380312" y="980728"/>
              <a:ext cx="108012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7380312" y="2060848"/>
              <a:ext cx="108012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r="49909"/>
          <a:stretch>
            <a:fillRect/>
          </a:stretch>
        </p:blipFill>
        <p:spPr bwMode="auto">
          <a:xfrm>
            <a:off x="2157920" y="0"/>
            <a:ext cx="3517666" cy="7022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" name="表格 22"/>
          <p:cNvGraphicFramePr>
            <a:graphicFrameLocks noGrp="1"/>
          </p:cNvGraphicFramePr>
          <p:nvPr/>
        </p:nvGraphicFramePr>
        <p:xfrm>
          <a:off x="2977480" y="476672"/>
          <a:ext cx="2890664" cy="56886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90664"/>
              </a:tblGrid>
              <a:tr h="144016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D3</a:t>
                      </a:r>
                      <a:endParaRPr lang="zh-CN" altLang="en-US" dirty="0"/>
                    </a:p>
                  </a:txBody>
                  <a:tcPr/>
                </a:tc>
              </a:tr>
              <a:tr h="1422158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D5</a:t>
                      </a:r>
                      <a:endParaRPr lang="zh-CN" altLang="en-US" dirty="0"/>
                    </a:p>
                  </a:txBody>
                  <a:tcPr/>
                </a:tc>
              </a:tr>
              <a:tr h="1404156"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Pratial</a:t>
                      </a:r>
                      <a:r>
                        <a:rPr lang="en-US" altLang="zh-CN" baseline="0" dirty="0" smtClean="0"/>
                        <a:t> TAKAYA</a:t>
                      </a:r>
                      <a:endParaRPr lang="zh-CN" altLang="en-US" dirty="0"/>
                    </a:p>
                  </a:txBody>
                  <a:tcPr/>
                </a:tc>
              </a:tr>
              <a:tr h="1422158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Wind</a:t>
                      </a:r>
                      <a:r>
                        <a:rPr lang="en-US" altLang="zh-CN" baseline="0" dirty="0" smtClean="0"/>
                        <a:t> cooling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3563888" y="548680"/>
            <a:ext cx="648072" cy="5616624"/>
          </a:xfrm>
          <a:prstGeom prst="rect">
            <a:avLst/>
          </a:prstGeom>
          <a:solidFill>
            <a:srgbClr val="FF9999">
              <a:alpha val="24000"/>
            </a:srgbClr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Cooling caused by TC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920" y="0"/>
            <a:ext cx="7022592" cy="7022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12"/>
          <p:cNvGrpSpPr/>
          <p:nvPr/>
        </p:nvGrpSpPr>
        <p:grpSpPr>
          <a:xfrm>
            <a:off x="35496" y="1916832"/>
            <a:ext cx="2088232" cy="2585323"/>
            <a:chOff x="7308304" y="764704"/>
            <a:chExt cx="1835696" cy="2585323"/>
          </a:xfrm>
        </p:grpSpPr>
        <p:sp>
          <p:nvSpPr>
            <p:cNvPr id="5" name="TextBox 4"/>
            <p:cNvSpPr txBox="1"/>
            <p:nvPr/>
          </p:nvSpPr>
          <p:spPr>
            <a:xfrm>
              <a:off x="7308304" y="764704"/>
              <a:ext cx="1835696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CN" dirty="0" smtClean="0"/>
            </a:p>
            <a:p>
              <a:r>
                <a:rPr lang="en-US" altLang="zh-CN" dirty="0" smtClean="0"/>
                <a:t>Solid lines: Tracing buoys</a:t>
              </a:r>
            </a:p>
            <a:p>
              <a:endParaRPr lang="en-US" altLang="zh-CN" dirty="0" smtClean="0"/>
            </a:p>
            <a:p>
              <a:endParaRPr lang="en-US" altLang="zh-CN" dirty="0" smtClean="0"/>
            </a:p>
            <a:p>
              <a:r>
                <a:rPr lang="en-US" altLang="zh-CN" dirty="0" smtClean="0"/>
                <a:t>Dash lines: Fixed grid points (the location of start time)</a:t>
              </a:r>
              <a:endParaRPr lang="zh-CN" altLang="en-US" dirty="0"/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7380312" y="980728"/>
              <a:ext cx="108012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7380312" y="2060848"/>
              <a:ext cx="108012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r="49909"/>
          <a:stretch>
            <a:fillRect/>
          </a:stretch>
        </p:blipFill>
        <p:spPr bwMode="auto">
          <a:xfrm>
            <a:off x="2157920" y="0"/>
            <a:ext cx="3517666" cy="7022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" name="表格 22"/>
          <p:cNvGraphicFramePr>
            <a:graphicFrameLocks noGrp="1"/>
          </p:cNvGraphicFramePr>
          <p:nvPr/>
        </p:nvGraphicFramePr>
        <p:xfrm>
          <a:off x="2977480" y="476672"/>
          <a:ext cx="2890664" cy="56886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90664"/>
              </a:tblGrid>
              <a:tr h="144016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D3</a:t>
                      </a:r>
                      <a:endParaRPr lang="zh-CN" altLang="en-US" dirty="0"/>
                    </a:p>
                  </a:txBody>
                  <a:tcPr/>
                </a:tc>
              </a:tr>
              <a:tr h="1422158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D5</a:t>
                      </a:r>
                      <a:endParaRPr lang="zh-CN" altLang="en-US" dirty="0"/>
                    </a:p>
                  </a:txBody>
                  <a:tcPr/>
                </a:tc>
              </a:tr>
              <a:tr h="1404156"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Pratial</a:t>
                      </a:r>
                      <a:r>
                        <a:rPr lang="en-US" altLang="zh-CN" baseline="0" dirty="0" smtClean="0"/>
                        <a:t> TAKAYA</a:t>
                      </a:r>
                      <a:endParaRPr lang="zh-CN" altLang="en-US" dirty="0"/>
                    </a:p>
                  </a:txBody>
                  <a:tcPr/>
                </a:tc>
              </a:tr>
              <a:tr h="1422158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Wind</a:t>
                      </a:r>
                      <a:r>
                        <a:rPr lang="en-US" altLang="zh-CN" baseline="0" dirty="0" smtClean="0"/>
                        <a:t> cooling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4572000" y="548680"/>
            <a:ext cx="1008112" cy="5616624"/>
          </a:xfrm>
          <a:prstGeom prst="rect">
            <a:avLst/>
          </a:prstGeom>
          <a:solidFill>
            <a:srgbClr val="FF9999">
              <a:alpha val="24000"/>
            </a:srgbClr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Diurnal cycle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1408" y="0"/>
            <a:ext cx="7022592" cy="7022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 l="9224" t="45492" r="53125" b="13237"/>
          <a:stretch>
            <a:fillRect/>
          </a:stretch>
        </p:blipFill>
        <p:spPr bwMode="auto">
          <a:xfrm>
            <a:off x="0" y="3645024"/>
            <a:ext cx="262778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 l="52781" t="45492" r="14735" b="15544"/>
          <a:stretch>
            <a:fillRect/>
          </a:stretch>
        </p:blipFill>
        <p:spPr bwMode="auto">
          <a:xfrm>
            <a:off x="323528" y="3645024"/>
            <a:ext cx="228121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cxnSp>
        <p:nvCxnSpPr>
          <p:cNvPr id="7" name="直接连接符 6"/>
          <p:cNvCxnSpPr/>
          <p:nvPr/>
        </p:nvCxnSpPr>
        <p:spPr>
          <a:xfrm>
            <a:off x="1475656" y="3861048"/>
            <a:ext cx="0" cy="237626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1434353" y="4558552"/>
            <a:ext cx="72008" cy="7200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475656" y="4365104"/>
            <a:ext cx="11521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5100719</a:t>
            </a:r>
            <a:endParaRPr lang="zh-CN" altLang="en-US" b="1" dirty="0"/>
          </a:p>
        </p:txBody>
      </p:sp>
      <p:sp>
        <p:nvSpPr>
          <p:cNvPr id="13" name="左大括号 12"/>
          <p:cNvSpPr/>
          <p:nvPr/>
        </p:nvSpPr>
        <p:spPr>
          <a:xfrm>
            <a:off x="2051720" y="332656"/>
            <a:ext cx="144016" cy="144016"/>
          </a:xfrm>
          <a:prstGeom prst="leftBrac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左大括号 14"/>
          <p:cNvSpPr/>
          <p:nvPr/>
        </p:nvSpPr>
        <p:spPr>
          <a:xfrm>
            <a:off x="2051720" y="485056"/>
            <a:ext cx="144016" cy="128776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2293" name="Object 5"/>
          <p:cNvGraphicFramePr>
            <a:graphicFrameLocks noChangeAspect="1"/>
          </p:cNvGraphicFramePr>
          <p:nvPr/>
        </p:nvGraphicFramePr>
        <p:xfrm>
          <a:off x="1331640" y="980405"/>
          <a:ext cx="660400" cy="360363"/>
        </p:xfrm>
        <a:graphic>
          <a:graphicData uri="http://schemas.openxmlformats.org/presentationml/2006/ole">
            <p:oleObj spid="_x0000_s32770" name="Equation" r:id="rId5" imgW="419040" imgH="228600" progId="Equation.DSMT4">
              <p:embed/>
            </p:oleObj>
          </a:graphicData>
        </a:graphic>
      </p:graphicFrame>
      <p:graphicFrame>
        <p:nvGraphicFramePr>
          <p:cNvPr id="12294" name="Object 6"/>
          <p:cNvGraphicFramePr>
            <a:graphicFrameLocks noChangeAspect="1"/>
          </p:cNvGraphicFramePr>
          <p:nvPr/>
        </p:nvGraphicFramePr>
        <p:xfrm>
          <a:off x="1331640" y="260325"/>
          <a:ext cx="600075" cy="360363"/>
        </p:xfrm>
        <a:graphic>
          <a:graphicData uri="http://schemas.openxmlformats.org/presentationml/2006/ole">
            <p:oleObj spid="_x0000_s32771" name="Equation" r:id="rId6" imgW="380880" imgH="228600" progId="Equation.DSMT4">
              <p:embed/>
            </p:oleObj>
          </a:graphicData>
        </a:graphic>
      </p:graphicFrame>
      <p:sp>
        <p:nvSpPr>
          <p:cNvPr id="18" name="椭圆 17"/>
          <p:cNvSpPr/>
          <p:nvPr/>
        </p:nvSpPr>
        <p:spPr>
          <a:xfrm>
            <a:off x="6300192" y="6237312"/>
            <a:ext cx="72008" cy="7200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aseline="-25000" dirty="0"/>
          </a:p>
        </p:txBody>
      </p:sp>
      <p:sp>
        <p:nvSpPr>
          <p:cNvPr id="19" name="椭圆 18"/>
          <p:cNvSpPr/>
          <p:nvPr/>
        </p:nvSpPr>
        <p:spPr>
          <a:xfrm>
            <a:off x="6300192" y="4725144"/>
            <a:ext cx="72008" cy="7200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aseline="-25000" dirty="0"/>
          </a:p>
        </p:txBody>
      </p:sp>
      <p:sp>
        <p:nvSpPr>
          <p:cNvPr id="20" name="椭圆 19"/>
          <p:cNvSpPr/>
          <p:nvPr/>
        </p:nvSpPr>
        <p:spPr>
          <a:xfrm>
            <a:off x="6300192" y="3212976"/>
            <a:ext cx="72008" cy="7200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aseline="-25000" dirty="0"/>
          </a:p>
        </p:txBody>
      </p:sp>
      <p:sp>
        <p:nvSpPr>
          <p:cNvPr id="21" name="椭圆 20"/>
          <p:cNvSpPr/>
          <p:nvPr/>
        </p:nvSpPr>
        <p:spPr>
          <a:xfrm>
            <a:off x="6300192" y="1700808"/>
            <a:ext cx="72008" cy="7200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aseline="-25000" dirty="0"/>
          </a:p>
        </p:txBody>
      </p:sp>
      <p:sp>
        <p:nvSpPr>
          <p:cNvPr id="23" name="TextBox 22"/>
          <p:cNvSpPr txBox="1"/>
          <p:nvPr/>
        </p:nvSpPr>
        <p:spPr>
          <a:xfrm>
            <a:off x="7668344" y="-2738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LST:14:00</a:t>
            </a:r>
            <a:endParaRPr lang="zh-CN" alt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300192" y="5939988"/>
            <a:ext cx="11521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5100719</a:t>
            </a:r>
            <a:endParaRPr lang="zh-CN" altLang="en-US" b="1" dirty="0"/>
          </a:p>
        </p:txBody>
      </p:sp>
      <p:graphicFrame>
        <p:nvGraphicFramePr>
          <p:cNvPr id="27" name="表格 26"/>
          <p:cNvGraphicFramePr>
            <a:graphicFrameLocks noGrp="1"/>
          </p:cNvGraphicFramePr>
          <p:nvPr/>
        </p:nvGraphicFramePr>
        <p:xfrm>
          <a:off x="2987824" y="476672"/>
          <a:ext cx="2890664" cy="56886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90664"/>
              </a:tblGrid>
              <a:tr h="144016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D3</a:t>
                      </a:r>
                      <a:endParaRPr lang="zh-CN" altLang="en-US" dirty="0"/>
                    </a:p>
                  </a:txBody>
                  <a:tcPr/>
                </a:tc>
              </a:tr>
              <a:tr h="1422158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D5</a:t>
                      </a:r>
                      <a:endParaRPr lang="zh-CN" altLang="en-US" dirty="0"/>
                    </a:p>
                  </a:txBody>
                  <a:tcPr/>
                </a:tc>
              </a:tr>
              <a:tr h="1404156">
                <a:tc>
                  <a:txBody>
                    <a:bodyPr/>
                    <a:lstStyle/>
                    <a:p>
                      <a:endParaRPr lang="en-US" altLang="zh-CN" dirty="0" smtClean="0"/>
                    </a:p>
                    <a:p>
                      <a:r>
                        <a:rPr lang="en-US" altLang="zh-CN" dirty="0" err="1" smtClean="0"/>
                        <a:t>Pratial</a:t>
                      </a:r>
                      <a:r>
                        <a:rPr lang="en-US" altLang="zh-CN" baseline="0" dirty="0" smtClean="0"/>
                        <a:t> TAKAYA</a:t>
                      </a:r>
                      <a:endParaRPr lang="zh-CN" altLang="en-US" dirty="0"/>
                    </a:p>
                  </a:txBody>
                  <a:tcPr/>
                </a:tc>
              </a:tr>
              <a:tr h="1422158">
                <a:tc>
                  <a:txBody>
                    <a:bodyPr/>
                    <a:lstStyle/>
                    <a:p>
                      <a:endParaRPr lang="en-US" altLang="zh-CN" dirty="0" smtClean="0"/>
                    </a:p>
                    <a:p>
                      <a:r>
                        <a:rPr lang="en-US" altLang="zh-CN" dirty="0" smtClean="0"/>
                        <a:t>Wind</a:t>
                      </a:r>
                      <a:r>
                        <a:rPr lang="en-US" altLang="zh-CN" baseline="0" dirty="0" smtClean="0"/>
                        <a:t> cooling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F:\Documents\presentation\new\crsprfl_n_170727_fixy1242_0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1408" y="0"/>
            <a:ext cx="7022592" cy="7022592"/>
          </a:xfrm>
          <a:prstGeom prst="rect">
            <a:avLst/>
          </a:prstGeom>
          <a:noFill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 l="9224" t="45492" r="53125" b="13237"/>
          <a:stretch>
            <a:fillRect/>
          </a:stretch>
        </p:blipFill>
        <p:spPr bwMode="auto">
          <a:xfrm>
            <a:off x="0" y="3645024"/>
            <a:ext cx="262778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 l="52781" t="45492" r="14735" b="15544"/>
          <a:stretch>
            <a:fillRect/>
          </a:stretch>
        </p:blipFill>
        <p:spPr bwMode="auto">
          <a:xfrm>
            <a:off x="323528" y="3645024"/>
            <a:ext cx="228121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cxnSp>
        <p:nvCxnSpPr>
          <p:cNvPr id="7" name="直接连接符 6"/>
          <p:cNvCxnSpPr/>
          <p:nvPr/>
        </p:nvCxnSpPr>
        <p:spPr>
          <a:xfrm>
            <a:off x="1475656" y="3861048"/>
            <a:ext cx="0" cy="237626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1434353" y="4558552"/>
            <a:ext cx="72008" cy="7200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475656" y="4365104"/>
            <a:ext cx="11521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5100719</a:t>
            </a:r>
            <a:endParaRPr lang="zh-CN" altLang="en-US" b="1" dirty="0"/>
          </a:p>
        </p:txBody>
      </p:sp>
      <p:sp>
        <p:nvSpPr>
          <p:cNvPr id="13" name="左大括号 12"/>
          <p:cNvSpPr/>
          <p:nvPr/>
        </p:nvSpPr>
        <p:spPr>
          <a:xfrm>
            <a:off x="2051720" y="332656"/>
            <a:ext cx="144016" cy="144016"/>
          </a:xfrm>
          <a:prstGeom prst="leftBrac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左大括号 14"/>
          <p:cNvSpPr/>
          <p:nvPr/>
        </p:nvSpPr>
        <p:spPr>
          <a:xfrm>
            <a:off x="2051720" y="485056"/>
            <a:ext cx="144016" cy="128776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2293" name="Object 5"/>
          <p:cNvGraphicFramePr>
            <a:graphicFrameLocks noChangeAspect="1"/>
          </p:cNvGraphicFramePr>
          <p:nvPr/>
        </p:nvGraphicFramePr>
        <p:xfrm>
          <a:off x="1331640" y="980405"/>
          <a:ext cx="660400" cy="360363"/>
        </p:xfrm>
        <a:graphic>
          <a:graphicData uri="http://schemas.openxmlformats.org/presentationml/2006/ole">
            <p:oleObj spid="_x0000_s33794" name="Equation" r:id="rId5" imgW="419040" imgH="228600" progId="Equation.DSMT4">
              <p:embed/>
            </p:oleObj>
          </a:graphicData>
        </a:graphic>
      </p:graphicFrame>
      <p:graphicFrame>
        <p:nvGraphicFramePr>
          <p:cNvPr id="12294" name="Object 6"/>
          <p:cNvGraphicFramePr>
            <a:graphicFrameLocks noChangeAspect="1"/>
          </p:cNvGraphicFramePr>
          <p:nvPr/>
        </p:nvGraphicFramePr>
        <p:xfrm>
          <a:off x="1331640" y="260325"/>
          <a:ext cx="600075" cy="360363"/>
        </p:xfrm>
        <a:graphic>
          <a:graphicData uri="http://schemas.openxmlformats.org/presentationml/2006/ole">
            <p:oleObj spid="_x0000_s33795" name="Equation" r:id="rId6" imgW="380880" imgH="228600" progId="Equation.DSMT4">
              <p:embed/>
            </p:oleObj>
          </a:graphicData>
        </a:graphic>
      </p:graphicFrame>
      <p:sp>
        <p:nvSpPr>
          <p:cNvPr id="18" name="椭圆 17"/>
          <p:cNvSpPr/>
          <p:nvPr/>
        </p:nvSpPr>
        <p:spPr>
          <a:xfrm>
            <a:off x="6300192" y="6237312"/>
            <a:ext cx="72008" cy="7200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aseline="-25000" dirty="0"/>
          </a:p>
        </p:txBody>
      </p:sp>
      <p:sp>
        <p:nvSpPr>
          <p:cNvPr id="19" name="椭圆 18"/>
          <p:cNvSpPr/>
          <p:nvPr/>
        </p:nvSpPr>
        <p:spPr>
          <a:xfrm>
            <a:off x="6300192" y="4725144"/>
            <a:ext cx="72008" cy="7200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aseline="-25000" dirty="0"/>
          </a:p>
        </p:txBody>
      </p:sp>
      <p:sp>
        <p:nvSpPr>
          <p:cNvPr id="20" name="椭圆 19"/>
          <p:cNvSpPr/>
          <p:nvPr/>
        </p:nvSpPr>
        <p:spPr>
          <a:xfrm>
            <a:off x="6300192" y="3212976"/>
            <a:ext cx="72008" cy="7200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aseline="-25000" dirty="0"/>
          </a:p>
        </p:txBody>
      </p:sp>
      <p:sp>
        <p:nvSpPr>
          <p:cNvPr id="21" name="椭圆 20"/>
          <p:cNvSpPr/>
          <p:nvPr/>
        </p:nvSpPr>
        <p:spPr>
          <a:xfrm>
            <a:off x="6300192" y="1700808"/>
            <a:ext cx="72008" cy="7200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aseline="-25000" dirty="0"/>
          </a:p>
        </p:txBody>
      </p:sp>
      <p:sp>
        <p:nvSpPr>
          <p:cNvPr id="23" name="TextBox 22"/>
          <p:cNvSpPr txBox="1"/>
          <p:nvPr/>
        </p:nvSpPr>
        <p:spPr>
          <a:xfrm>
            <a:off x="7668344" y="-2738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LST:02:00</a:t>
            </a:r>
            <a:endParaRPr lang="zh-CN" alt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300192" y="5939988"/>
            <a:ext cx="11521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5100719</a:t>
            </a:r>
            <a:endParaRPr lang="zh-CN" altLang="en-US" b="1" dirty="0"/>
          </a:p>
        </p:txBody>
      </p:sp>
      <p:graphicFrame>
        <p:nvGraphicFramePr>
          <p:cNvPr id="25" name="表格 24"/>
          <p:cNvGraphicFramePr>
            <a:graphicFrameLocks noGrp="1"/>
          </p:cNvGraphicFramePr>
          <p:nvPr/>
        </p:nvGraphicFramePr>
        <p:xfrm>
          <a:off x="2987824" y="476672"/>
          <a:ext cx="2890664" cy="56886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90664"/>
              </a:tblGrid>
              <a:tr h="144016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D3</a:t>
                      </a:r>
                      <a:endParaRPr lang="zh-CN" altLang="en-US" dirty="0"/>
                    </a:p>
                  </a:txBody>
                  <a:tcPr/>
                </a:tc>
              </a:tr>
              <a:tr h="1422158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D5</a:t>
                      </a:r>
                      <a:endParaRPr lang="zh-CN" altLang="en-US" dirty="0"/>
                    </a:p>
                  </a:txBody>
                  <a:tcPr/>
                </a:tc>
              </a:tr>
              <a:tr h="1404156">
                <a:tc>
                  <a:txBody>
                    <a:bodyPr/>
                    <a:lstStyle/>
                    <a:p>
                      <a:endParaRPr lang="en-US" altLang="zh-CN" dirty="0" smtClean="0"/>
                    </a:p>
                    <a:p>
                      <a:r>
                        <a:rPr lang="en-US" altLang="zh-CN" dirty="0" err="1" smtClean="0"/>
                        <a:t>Pratial</a:t>
                      </a:r>
                      <a:r>
                        <a:rPr lang="en-US" altLang="zh-CN" baseline="0" dirty="0" smtClean="0"/>
                        <a:t> TAKAYA</a:t>
                      </a:r>
                      <a:endParaRPr lang="zh-CN" altLang="en-US" dirty="0"/>
                    </a:p>
                  </a:txBody>
                  <a:tcPr/>
                </a:tc>
              </a:tr>
              <a:tr h="1422158">
                <a:tc>
                  <a:txBody>
                    <a:bodyPr/>
                    <a:lstStyle/>
                    <a:p>
                      <a:endParaRPr lang="en-US" altLang="zh-CN" dirty="0" smtClean="0"/>
                    </a:p>
                    <a:p>
                      <a:r>
                        <a:rPr lang="en-US" altLang="zh-CN" dirty="0" smtClean="0"/>
                        <a:t>Wind</a:t>
                      </a:r>
                      <a:r>
                        <a:rPr lang="en-US" altLang="zh-CN" baseline="0" dirty="0" smtClean="0"/>
                        <a:t> cooling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Purpose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Sea surface temperature </a:t>
            </a:r>
          </a:p>
          <a:p>
            <a:pPr lvl="1"/>
            <a:r>
              <a:rPr lang="en-US" altLang="zh-CN" dirty="0" smtClean="0"/>
              <a:t>determines the fluxes between ocean and atmosphere.</a:t>
            </a:r>
          </a:p>
          <a:p>
            <a:pPr lvl="1"/>
            <a:r>
              <a:rPr lang="en-US" altLang="zh-CN" dirty="0" smtClean="0"/>
              <a:t>Boundary condition to models</a:t>
            </a:r>
          </a:p>
          <a:p>
            <a:pPr lvl="1"/>
            <a:r>
              <a:rPr lang="en-US" altLang="zh-CN" dirty="0" smtClean="0"/>
              <a:t>Necessary variable for </a:t>
            </a:r>
            <a:r>
              <a:rPr lang="en-US" altLang="zh-CN" dirty="0" smtClean="0"/>
              <a:t>radiance assimilation through </a:t>
            </a:r>
            <a:r>
              <a:rPr lang="en-US" altLang="zh-CN" dirty="0" smtClean="0"/>
              <a:t>forward operators</a:t>
            </a:r>
          </a:p>
          <a:p>
            <a:pPr lvl="1"/>
            <a:r>
              <a:rPr lang="en-US" altLang="zh-CN" dirty="0" smtClean="0"/>
              <a:t>Determines the born, evolution, intensity of tropical cyclones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ICON</a:t>
            </a:r>
          </a:p>
          <a:p>
            <a:pPr lvl="1"/>
            <a:r>
              <a:rPr lang="en-US" altLang="zh-CN" dirty="0" smtClean="0"/>
              <a:t>Performance on WNPAC TCs?</a:t>
            </a: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Distribution of temperature ( C)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5362" name="Picture 2" descr="F:\Documents\presentation\4in1\C4t_d1_072700_D01_0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4876800" cy="4876800"/>
          </a:xfrm>
          <a:prstGeom prst="rect">
            <a:avLst/>
          </a:prstGeom>
          <a:noFill/>
        </p:spPr>
      </p:pic>
      <p:pic>
        <p:nvPicPr>
          <p:cNvPr id="15363" name="Picture 3" descr="F:\Documents\presentation\4in1\C4t_d1_072700_D01_0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981200"/>
            <a:ext cx="4876800" cy="4876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1560" y="1628800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Depth of warm layer </a:t>
            </a:r>
            <a:r>
              <a:rPr lang="en-US" altLang="zh-CN" dirty="0" smtClean="0"/>
              <a:t>=3m</a:t>
            </a:r>
            <a:endParaRPr lang="zh-CN" altLang="en-US" dirty="0" smtClean="0"/>
          </a:p>
          <a:p>
            <a:r>
              <a:rPr lang="en-US" altLang="zh-CN" dirty="0" err="1" smtClean="0"/>
              <a:t>AfterNoon</a:t>
            </a:r>
            <a:r>
              <a:rPr lang="en-US" altLang="zh-CN" dirty="0" smtClean="0"/>
              <a:t> 14:00			           Midnight 02:00</a:t>
            </a:r>
            <a:endParaRPr lang="zh-CN" altLang="en-US" dirty="0"/>
          </a:p>
        </p:txBody>
      </p:sp>
      <p:cxnSp>
        <p:nvCxnSpPr>
          <p:cNvPr id="7" name="直接连接符 6"/>
          <p:cNvCxnSpPr/>
          <p:nvPr/>
        </p:nvCxnSpPr>
        <p:spPr>
          <a:xfrm>
            <a:off x="1475656" y="2492896"/>
            <a:ext cx="0" cy="352839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3391297" y="2502421"/>
            <a:ext cx="0" cy="352839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5724128" y="2492896"/>
            <a:ext cx="0" cy="352839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7639769" y="2502421"/>
            <a:ext cx="0" cy="352839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07904" y="162880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Smaller coverage, more intensive, </a:t>
            </a:r>
            <a:r>
              <a:rPr lang="en-US" altLang="zh-CN" dirty="0" smtClean="0"/>
              <a:t>larger gradient</a:t>
            </a:r>
            <a:endParaRPr lang="zh-CN" altLang="en-US" dirty="0"/>
          </a:p>
        </p:txBody>
      </p:sp>
      <p:pic>
        <p:nvPicPr>
          <p:cNvPr id="45057" name="Picture 1" descr="F:\Documents\presentation\new\C4t_2d3_072700_D01_0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1200"/>
            <a:ext cx="4876800" cy="4876800"/>
          </a:xfrm>
          <a:prstGeom prst="rect">
            <a:avLst/>
          </a:prstGeom>
          <a:noFill/>
        </p:spPr>
      </p:pic>
      <p:pic>
        <p:nvPicPr>
          <p:cNvPr id="45058" name="Picture 2" descr="F:\Documents\presentation\new\C4t_2d3_072700_D01_01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981200"/>
            <a:ext cx="48768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4338" name="Picture 2" descr="F:\Documents\presentation\4in1\C4t_d5_072700_D01_0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4876800" cy="4876800"/>
          </a:xfrm>
          <a:prstGeom prst="rect">
            <a:avLst/>
          </a:prstGeom>
          <a:noFill/>
        </p:spPr>
      </p:pic>
      <p:pic>
        <p:nvPicPr>
          <p:cNvPr id="14339" name="Picture 3" descr="F:\Documents\presentation\4in1\C4t_d5_072700_D01_0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981200"/>
            <a:ext cx="4876800" cy="4876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1560" y="1628800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Depth of warm layer =5m</a:t>
            </a:r>
            <a:endParaRPr lang="zh-CN" altLang="en-US" dirty="0" smtClean="0"/>
          </a:p>
          <a:p>
            <a:r>
              <a:rPr lang="en-US" altLang="zh-CN" dirty="0" err="1" smtClean="0"/>
              <a:t>AfterNoon</a:t>
            </a:r>
            <a:r>
              <a:rPr lang="en-US" altLang="zh-CN" dirty="0" smtClean="0"/>
              <a:t> 14:00			           Midnight 02:00</a:t>
            </a:r>
            <a:endParaRPr lang="zh-CN" altLang="en-US" dirty="0"/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457200" y="404664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Distribution of temperature ( C)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75656" y="2492896"/>
            <a:ext cx="0" cy="352839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3391297" y="2502421"/>
            <a:ext cx="0" cy="352839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5724128" y="2492896"/>
            <a:ext cx="0" cy="352839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7639769" y="2502421"/>
            <a:ext cx="0" cy="352839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33" name="Picture 1" descr="F:\Documents\presentation\new\C4t_d5_072700_D01_0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1200"/>
            <a:ext cx="4876800" cy="4876800"/>
          </a:xfrm>
          <a:prstGeom prst="rect">
            <a:avLst/>
          </a:prstGeom>
          <a:noFill/>
        </p:spPr>
      </p:pic>
      <p:pic>
        <p:nvPicPr>
          <p:cNvPr id="44034" name="Picture 2" descr="F:\Documents\presentation\new\C4t_d5_072700_D01_01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981200"/>
            <a:ext cx="4876800" cy="48768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635896" y="1628800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Larger coverage, smoother </a:t>
            </a:r>
            <a:r>
              <a:rPr lang="en-US" altLang="zh-CN" dirty="0" smtClean="0"/>
              <a:t>gradient, residual from </a:t>
            </a:r>
            <a:r>
              <a:rPr lang="en-US" altLang="zh-CN" dirty="0" err="1" smtClean="0"/>
              <a:t>dateim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4338" name="Picture 2" descr="F:\Documents\presentation\4in1\C4t_d5_072700_D01_0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4876800" cy="4876800"/>
          </a:xfrm>
          <a:prstGeom prst="rect">
            <a:avLst/>
          </a:prstGeom>
          <a:noFill/>
        </p:spPr>
      </p:pic>
      <p:pic>
        <p:nvPicPr>
          <p:cNvPr id="14339" name="Picture 3" descr="F:\Documents\presentation\4in1\C4t_d5_072700_D01_0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981200"/>
            <a:ext cx="4876800" cy="4876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1560" y="1628800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Partial TAKAYA</a:t>
            </a:r>
            <a:endParaRPr lang="zh-CN" altLang="en-US" dirty="0" smtClean="0"/>
          </a:p>
          <a:p>
            <a:r>
              <a:rPr lang="en-US" altLang="zh-CN" dirty="0" err="1" smtClean="0"/>
              <a:t>AfterNoon</a:t>
            </a:r>
            <a:r>
              <a:rPr lang="en-US" altLang="zh-CN" dirty="0" smtClean="0"/>
              <a:t> 14:00			           Midnight 02:00</a:t>
            </a:r>
            <a:endParaRPr lang="zh-CN" altLang="en-US" dirty="0"/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457200" y="404664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Distribution of temperature ( C)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75656" y="2492896"/>
            <a:ext cx="0" cy="352839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3391297" y="2502421"/>
            <a:ext cx="0" cy="352839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5724128" y="2492896"/>
            <a:ext cx="0" cy="352839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7639769" y="2502421"/>
            <a:ext cx="0" cy="352839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33" name="Picture 1" descr="F:\Documents\presentation\new\C4t_d5_072700_D01_0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1200"/>
            <a:ext cx="4876800" cy="4876800"/>
          </a:xfrm>
          <a:prstGeom prst="rect">
            <a:avLst/>
          </a:prstGeom>
          <a:noFill/>
        </p:spPr>
      </p:pic>
      <p:pic>
        <p:nvPicPr>
          <p:cNvPr id="44034" name="Picture 2" descr="F:\Documents\presentation\new\C4t_d5_072700_D01_01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981200"/>
            <a:ext cx="4876800" cy="4876800"/>
          </a:xfrm>
          <a:prstGeom prst="rect">
            <a:avLst/>
          </a:prstGeom>
          <a:noFill/>
        </p:spPr>
      </p:pic>
      <p:pic>
        <p:nvPicPr>
          <p:cNvPr id="72706" name="Picture 2" descr="F:\Documents\presentation\new\C4t_TKY_072700_D01_00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981200"/>
            <a:ext cx="4876800" cy="4876800"/>
          </a:xfrm>
          <a:prstGeom prst="rect">
            <a:avLst/>
          </a:prstGeom>
          <a:noFill/>
        </p:spPr>
      </p:pic>
      <p:pic>
        <p:nvPicPr>
          <p:cNvPr id="72707" name="Picture 3" descr="F:\Documents\presentation\new\C4t_TKY_072700_D01_01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1981200"/>
            <a:ext cx="4876800" cy="48768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635896" y="162880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Weaker in daytime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 descr="F:\Documents\presentation\new\C4t_ncool_072700_D01_0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981200"/>
            <a:ext cx="4876800" cy="4876800"/>
          </a:xfrm>
          <a:prstGeom prst="rect">
            <a:avLst/>
          </a:prstGeom>
          <a:noFill/>
        </p:spPr>
      </p:pic>
      <p:pic>
        <p:nvPicPr>
          <p:cNvPr id="73730" name="Picture 2" descr="F:\Documents\presentation\new\C4t_ncool_072700_D01_0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1200"/>
            <a:ext cx="4876800" cy="4876800"/>
          </a:xfrm>
          <a:prstGeom prst="rect">
            <a:avLst/>
          </a:prstGeom>
          <a:noFill/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4338" name="Picture 2" descr="F:\Documents\presentation\4in1\C4t_d5_072700_D01_0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1200"/>
            <a:ext cx="4876800" cy="4876800"/>
          </a:xfrm>
          <a:prstGeom prst="rect">
            <a:avLst/>
          </a:prstGeom>
          <a:noFill/>
        </p:spPr>
      </p:pic>
      <p:pic>
        <p:nvPicPr>
          <p:cNvPr id="14339" name="Picture 3" descr="F:\Documents\presentation\4in1\C4t_d5_072700_D01_01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981200"/>
            <a:ext cx="4876800" cy="4876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1560" y="1628800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Wind cooling</a:t>
            </a:r>
            <a:endParaRPr lang="zh-CN" altLang="en-US" dirty="0" smtClean="0"/>
          </a:p>
          <a:p>
            <a:r>
              <a:rPr lang="en-US" altLang="zh-CN" dirty="0" err="1" smtClean="0"/>
              <a:t>AfterNoon</a:t>
            </a:r>
            <a:r>
              <a:rPr lang="en-US" altLang="zh-CN" dirty="0" smtClean="0"/>
              <a:t> 14:00			           Midnight 02:00</a:t>
            </a:r>
            <a:endParaRPr lang="zh-CN" altLang="en-US" dirty="0"/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457200" y="404664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Distribution of temperature ( C)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75656" y="2492896"/>
            <a:ext cx="0" cy="352839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3391297" y="2502421"/>
            <a:ext cx="0" cy="352839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5724128" y="2492896"/>
            <a:ext cx="0" cy="352839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7639769" y="2502421"/>
            <a:ext cx="0" cy="352839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34" name="Picture 2" descr="F:\Documents\presentation\new\C4t_d5_072700_D01_01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1981200"/>
            <a:ext cx="4876800" cy="4876800"/>
          </a:xfrm>
          <a:prstGeom prst="rect">
            <a:avLst/>
          </a:prstGeom>
          <a:noFill/>
        </p:spPr>
      </p:pic>
      <p:pic>
        <p:nvPicPr>
          <p:cNvPr id="73732" name="Picture 4" descr="F:\Documents\presentation\new\C4t_ncool_072700_D01_0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981200"/>
            <a:ext cx="4876800" cy="4876800"/>
          </a:xfrm>
          <a:prstGeom prst="rect">
            <a:avLst/>
          </a:prstGeom>
          <a:noFill/>
        </p:spPr>
      </p:pic>
      <p:pic>
        <p:nvPicPr>
          <p:cNvPr id="73733" name="Picture 5" descr="F:\Documents\presentation\new\C4t_ncool_072700_D01_0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1200"/>
            <a:ext cx="4876800" cy="48768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3635896" y="162880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Weaker in night time 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Difference on fluxes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4756" name="Picture 4" descr="F:\Documents\presentation\new\C4flux_CTL2_091200_D01_0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4876800" cy="4876800"/>
          </a:xfrm>
          <a:prstGeom prst="rect">
            <a:avLst/>
          </a:prstGeom>
          <a:noFill/>
        </p:spPr>
      </p:pic>
      <p:pic>
        <p:nvPicPr>
          <p:cNvPr id="74757" name="Picture 5" descr="F:\Documents\presentation\new\C4flux_CTL2_091200_D01_0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981200"/>
            <a:ext cx="4876800" cy="4876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67544" y="184482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CTRL 091200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Difference on fluxes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4756" name="Picture 4" descr="F:\Documents\presentation\new\C4flux_CTL2_091200_D01_0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4876800" cy="4876800"/>
          </a:xfrm>
          <a:prstGeom prst="rect">
            <a:avLst/>
          </a:prstGeom>
          <a:noFill/>
        </p:spPr>
      </p:pic>
      <p:pic>
        <p:nvPicPr>
          <p:cNvPr id="74757" name="Picture 5" descr="F:\Documents\presentation\new\C4flux_CTL2_091200_D01_0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981200"/>
            <a:ext cx="4876800" cy="4876800"/>
          </a:xfrm>
          <a:prstGeom prst="rect">
            <a:avLst/>
          </a:prstGeom>
          <a:noFill/>
        </p:spPr>
      </p:pic>
      <p:pic>
        <p:nvPicPr>
          <p:cNvPr id="75778" name="Picture 2" descr="F:\Documents\presentation\new\C4flux_default2_091200_D01_0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981200"/>
            <a:ext cx="4876800" cy="4876800"/>
          </a:xfrm>
          <a:prstGeom prst="rect">
            <a:avLst/>
          </a:prstGeom>
          <a:noFill/>
        </p:spPr>
      </p:pic>
      <p:pic>
        <p:nvPicPr>
          <p:cNvPr id="75779" name="Picture 3" descr="F:\Documents\presentation\new\C4flux_default2_091200_D01_00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81200"/>
            <a:ext cx="4876800" cy="4876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67544" y="184482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default 091200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Problem </a:t>
            </a:r>
            <a:r>
              <a:rPr lang="en-US" altLang="zh-CN" dirty="0" err="1" smtClean="0"/>
              <a:t>arosed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Cooling effect by Typhoon </a:t>
            </a:r>
          </a:p>
          <a:p>
            <a:pPr marL="548640" lvl="2" indent="-274320">
              <a:buClr>
                <a:schemeClr val="accent3"/>
              </a:buClr>
              <a:buSzPct val="95000"/>
            </a:pPr>
            <a:r>
              <a:rPr lang="en-US" altLang="zh-CN" dirty="0" smtClean="0"/>
              <a:t>Strong wind , strong latent heat</a:t>
            </a:r>
            <a:endParaRPr lang="zh-CN" altLang="en-US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Diurnal cycle of warm layer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Seeking solution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FLAKE? </a:t>
            </a:r>
          </a:p>
          <a:p>
            <a:endParaRPr lang="zh-CN" altLang="en-US" dirty="0"/>
          </a:p>
        </p:txBody>
      </p:sp>
      <p:pic>
        <p:nvPicPr>
          <p:cNvPr id="34818" name="Grafik 2"/>
          <p:cNvPicPr>
            <a:picLocks noChangeAspect="1"/>
          </p:cNvPicPr>
          <p:nvPr/>
        </p:nvPicPr>
        <p:blipFill>
          <a:blip r:embed="rId2" cstate="print"/>
          <a:srcRect t="6589"/>
          <a:stretch>
            <a:fillRect/>
          </a:stretch>
        </p:blipFill>
        <p:spPr bwMode="auto">
          <a:xfrm>
            <a:off x="1619672" y="1916832"/>
            <a:ext cx="7883525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Initial condition</a:t>
            </a:r>
          </a:p>
          <a:p>
            <a:pPr lvl="1"/>
            <a:r>
              <a:rPr lang="en-US" altLang="zh-CN" dirty="0" smtClean="0"/>
              <a:t>Mixing layer depth </a:t>
            </a:r>
          </a:p>
          <a:p>
            <a:pPr lvl="1"/>
            <a:r>
              <a:rPr lang="en-US" altLang="zh-CN" dirty="0" err="1" smtClean="0"/>
              <a:t>Thermocline</a:t>
            </a:r>
            <a:r>
              <a:rPr lang="en-US" altLang="zh-CN" dirty="0" smtClean="0"/>
              <a:t> depth</a:t>
            </a:r>
          </a:p>
          <a:p>
            <a:pPr lvl="1"/>
            <a:r>
              <a:rPr lang="en-US" altLang="zh-CN" dirty="0" smtClean="0"/>
              <a:t>Bottom temperature</a:t>
            </a:r>
          </a:p>
          <a:p>
            <a:pPr lvl="1"/>
            <a:r>
              <a:rPr lang="en-US" altLang="zh-CN" dirty="0" smtClean="0"/>
              <a:t>…</a:t>
            </a:r>
          </a:p>
          <a:p>
            <a:r>
              <a:rPr lang="en-US" altLang="zh-CN" dirty="0" smtClean="0"/>
              <a:t>Modify temperature profile </a:t>
            </a:r>
          </a:p>
          <a:p>
            <a:r>
              <a:rPr lang="en-US" altLang="zh-CN" dirty="0" smtClean="0"/>
              <a:t>Add salinity profile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67586" name="Object 2"/>
          <p:cNvGraphicFramePr>
            <a:graphicFrameLocks noChangeAspect="1"/>
          </p:cNvGraphicFramePr>
          <p:nvPr/>
        </p:nvGraphicFramePr>
        <p:xfrm>
          <a:off x="-1" y="1124744"/>
          <a:ext cx="9101811" cy="5688632"/>
        </p:xfrm>
        <a:graphic>
          <a:graphicData uri="http://schemas.openxmlformats.org/presentationml/2006/ole">
            <p:oleObj spid="_x0000_s67586" name="幻灯片" r:id="rId3" imgW="4572139" imgH="2857375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Present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Picked up 4 TCs (Thanks to L. </a:t>
            </a:r>
            <a:r>
              <a:rPr lang="en-US" altLang="zh-CN" dirty="0" err="1" smtClean="0"/>
              <a:t>Qi</a:t>
            </a:r>
            <a:r>
              <a:rPr lang="en-US" altLang="zh-CN" dirty="0" smtClean="0"/>
              <a:t> from SMS) with large uncertainties in 5 days forecast ( EC)</a:t>
            </a:r>
          </a:p>
          <a:p>
            <a:r>
              <a:rPr lang="en-US" altLang="zh-CN" dirty="0" smtClean="0"/>
              <a:t>Operational run (13km)</a:t>
            </a:r>
          </a:p>
          <a:p>
            <a:r>
              <a:rPr lang="en-US" altLang="zh-CN" dirty="0" smtClean="0"/>
              <a:t>3 Domain nested run</a:t>
            </a:r>
          </a:p>
          <a:p>
            <a:endParaRPr lang="en-US" altLang="zh-CN" dirty="0" smtClean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2800" dirty="0" smtClean="0"/>
              <a:t>Mixing layer and </a:t>
            </a:r>
            <a:r>
              <a:rPr lang="en-US" altLang="zh-CN" sz="2800" dirty="0" err="1" smtClean="0"/>
              <a:t>thermocline</a:t>
            </a:r>
            <a:r>
              <a:rPr lang="en-US" altLang="zh-CN" sz="2800" dirty="0" smtClean="0"/>
              <a:t> layer are much deeper than lakes  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8610" name="Grafik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4654550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Grafik 1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187227"/>
            <a:ext cx="4654550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Grafik 7"/>
          <p:cNvPicPr>
            <a:picLocks noChangeAspect="1"/>
          </p:cNvPicPr>
          <p:nvPr/>
        </p:nvPicPr>
        <p:blipFill>
          <a:blip r:embed="rId4" cstate="print"/>
          <a:srcRect b="14520"/>
          <a:stretch>
            <a:fillRect/>
          </a:stretch>
        </p:blipFill>
        <p:spPr bwMode="auto">
          <a:xfrm>
            <a:off x="0" y="3789040"/>
            <a:ext cx="4643438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Grafik 8"/>
          <p:cNvPicPr>
            <a:picLocks noChangeAspect="1"/>
          </p:cNvPicPr>
          <p:nvPr/>
        </p:nvPicPr>
        <p:blipFill>
          <a:blip r:embed="rId5" cstate="print"/>
          <a:srcRect b="16667"/>
          <a:stretch>
            <a:fillRect/>
          </a:stretch>
        </p:blipFill>
        <p:spPr bwMode="auto">
          <a:xfrm>
            <a:off x="4500563" y="3789040"/>
            <a:ext cx="4643437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228184" y="645333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Martin Koehler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60" y="53752"/>
            <a:ext cx="8748464" cy="1143000"/>
          </a:xfrm>
        </p:spPr>
        <p:txBody>
          <a:bodyPr>
            <a:normAutofit/>
          </a:bodyPr>
          <a:lstStyle/>
          <a:p>
            <a:r>
              <a:rPr lang="en-US" altLang="zh-CN" sz="2800" dirty="0" smtClean="0"/>
              <a:t>Salinity is not a conservative </a:t>
            </a:r>
            <a:r>
              <a:rPr lang="en-US" altLang="zh-CN" sz="2800" dirty="0" smtClean="0"/>
              <a:t>variable</a:t>
            </a:r>
            <a:br>
              <a:rPr lang="en-US" altLang="zh-CN" sz="2800" dirty="0" smtClean="0"/>
            </a:br>
            <a:r>
              <a:rPr lang="en-US" altLang="zh-CN" sz="2800" dirty="0" smtClean="0"/>
              <a:t>Hard to describe by a simple self-similarity profile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69634" name="Object 2"/>
          <p:cNvGraphicFramePr>
            <a:graphicFrameLocks noChangeAspect="1"/>
          </p:cNvGraphicFramePr>
          <p:nvPr/>
        </p:nvGraphicFramePr>
        <p:xfrm>
          <a:off x="0" y="1124744"/>
          <a:ext cx="9173210" cy="5733256"/>
        </p:xfrm>
        <a:graphic>
          <a:graphicData uri="http://schemas.openxmlformats.org/presentationml/2006/ole">
            <p:oleObj spid="_x0000_s69634" name="幻灯片" r:id="rId3" imgW="4572139" imgH="2857375" progId="PowerPoint.Slide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44208" y="645333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Martin Koehler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Diurnal Cycle Performance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Monthly run</a:t>
            </a:r>
          </a:p>
          <a:p>
            <a:r>
              <a:rPr lang="en-US" altLang="zh-CN" dirty="0" smtClean="0"/>
              <a:t>DSA</a:t>
            </a:r>
            <a:endParaRPr lang="zh-CN" alt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F:\Documents\presentation\new\windspeed10m_201707_201801-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255799" y="2960671"/>
            <a:ext cx="3312922" cy="4680520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Look for clear sky and low wind condition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793762"/>
            <a:ext cx="7685232" cy="4098790"/>
          </a:xfrm>
        </p:spPr>
        <p:txBody>
          <a:bodyPr/>
          <a:lstStyle/>
          <a:p>
            <a:r>
              <a:rPr lang="en-US" altLang="zh-CN" dirty="0" smtClean="0"/>
              <a:t>(EC distribution of </a:t>
            </a:r>
            <a:r>
              <a:rPr lang="en-US" altLang="zh-CN" dirty="0" err="1" smtClean="0"/>
              <a:t>insolation</a:t>
            </a:r>
            <a:r>
              <a:rPr lang="en-US" altLang="zh-CN" dirty="0" smtClean="0"/>
              <a:t> and wind)</a:t>
            </a:r>
            <a:endParaRPr lang="zh-CN" altLang="en-US" dirty="0"/>
          </a:p>
        </p:txBody>
      </p:sp>
      <p:pic>
        <p:nvPicPr>
          <p:cNvPr id="43009" name="Picture 1" descr="F:\Documents\presentation\new\windspeed10m_201707_201801-1.png"/>
          <p:cNvPicPr>
            <a:picLocks noChangeAspect="1" noChangeArrowheads="1"/>
          </p:cNvPicPr>
          <p:nvPr/>
        </p:nvPicPr>
        <p:blipFill>
          <a:blip r:embed="rId3" cstate="print"/>
          <a:srcRect l="16238"/>
          <a:stretch>
            <a:fillRect/>
          </a:stretch>
        </p:blipFill>
        <p:spPr bwMode="auto">
          <a:xfrm rot="5400000">
            <a:off x="5524779" y="512540"/>
            <a:ext cx="2774962" cy="4680520"/>
          </a:xfrm>
          <a:prstGeom prst="rect">
            <a:avLst/>
          </a:prstGeom>
          <a:noFill/>
        </p:spPr>
      </p:pic>
      <p:pic>
        <p:nvPicPr>
          <p:cNvPr id="43010" name="Picture 2" descr="F:\Documents\presentation\new\netSolarSfc_201707_201801-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75792" y="2960671"/>
            <a:ext cx="3312922" cy="4680520"/>
          </a:xfrm>
          <a:prstGeom prst="rect">
            <a:avLst/>
          </a:prstGeom>
          <a:noFill/>
        </p:spPr>
      </p:pic>
      <p:pic>
        <p:nvPicPr>
          <p:cNvPr id="43011" name="Picture 3" descr="F:\Documents\presentation\new\netSolarSfc_201707_201801-1.png"/>
          <p:cNvPicPr>
            <a:picLocks noChangeAspect="1" noChangeArrowheads="1"/>
          </p:cNvPicPr>
          <p:nvPr/>
        </p:nvPicPr>
        <p:blipFill>
          <a:blip r:embed="rId5" cstate="print"/>
          <a:srcRect l="16238"/>
          <a:stretch>
            <a:fillRect/>
          </a:stretch>
        </p:blipFill>
        <p:spPr bwMode="auto">
          <a:xfrm rot="5400000">
            <a:off x="952780" y="512541"/>
            <a:ext cx="2774961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20170701-30,201801-30</a:t>
            </a:r>
            <a:br>
              <a:rPr lang="en-US" altLang="zh-CN" dirty="0" smtClean="0"/>
            </a:br>
            <a:r>
              <a:rPr lang="en-US" altLang="zh-CN" dirty="0" smtClean="0"/>
              <a:t>start: 00UTC run:72hrs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146" name="Picture 2" descr="F:\Documents\presentation\buoy_dis_global_072700.png"/>
          <p:cNvPicPr>
            <a:picLocks noChangeAspect="1" noChangeArrowheads="1"/>
          </p:cNvPicPr>
          <p:nvPr/>
        </p:nvPicPr>
        <p:blipFill>
          <a:blip r:embed="rId2" cstate="print"/>
          <a:srcRect t="22543" b="20610"/>
          <a:stretch>
            <a:fillRect/>
          </a:stretch>
        </p:blipFill>
        <p:spPr bwMode="auto">
          <a:xfrm>
            <a:off x="0" y="1831323"/>
            <a:ext cx="9144000" cy="5198077"/>
          </a:xfrm>
          <a:prstGeom prst="rect">
            <a:avLst/>
          </a:prstGeom>
          <a:noFill/>
        </p:spPr>
      </p:pic>
      <p:cxnSp>
        <p:nvCxnSpPr>
          <p:cNvPr id="6" name="直接连接符 5"/>
          <p:cNvCxnSpPr/>
          <p:nvPr/>
        </p:nvCxnSpPr>
        <p:spPr>
          <a:xfrm>
            <a:off x="683568" y="3429000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683568" y="3933056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3203848" y="2204864"/>
            <a:ext cx="0" cy="44644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4355976" y="2204864"/>
            <a:ext cx="0" cy="44644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067944" y="2204864"/>
            <a:ext cx="0" cy="44644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4932040" y="2204864"/>
            <a:ext cx="0" cy="44644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683568" y="4797152"/>
            <a:ext cx="82089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83568" y="5229200"/>
            <a:ext cx="82089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3203848" y="3429000"/>
            <a:ext cx="1152128" cy="504056"/>
          </a:xfrm>
          <a:prstGeom prst="rect">
            <a:avLst/>
          </a:prstGeom>
          <a:solidFill>
            <a:srgbClr val="0F6FC6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NH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4067944" y="4797152"/>
            <a:ext cx="864096" cy="432048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SH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76802" name="Picture 2" descr="F:\Documents\presentation\new\mosaic_tsk_SH_18010200_30d_f48_ZB_150155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9032" y="977592"/>
            <a:ext cx="6339840" cy="6339840"/>
          </a:xfrm>
          <a:prstGeom prst="rect">
            <a:avLst/>
          </a:prstGeom>
          <a:noFill/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979712" y="76470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default</a:t>
            </a:r>
            <a:endParaRPr lang="zh-CN" altLang="en-US" dirty="0"/>
          </a:p>
        </p:txBody>
      </p:sp>
      <p:cxnSp>
        <p:nvCxnSpPr>
          <p:cNvPr id="9" name="直接连接符 8"/>
          <p:cNvCxnSpPr/>
          <p:nvPr/>
        </p:nvCxnSpPr>
        <p:spPr>
          <a:xfrm>
            <a:off x="7812360" y="2348880"/>
            <a:ext cx="1043608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03840" y="2420888"/>
            <a:ext cx="2052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sst</a:t>
            </a:r>
            <a:endParaRPr lang="zh-CN" altLang="en-US" dirty="0"/>
          </a:p>
        </p:txBody>
      </p:sp>
      <p:cxnSp>
        <p:nvCxnSpPr>
          <p:cNvPr id="11" name="直接连接符 10"/>
          <p:cNvCxnSpPr/>
          <p:nvPr/>
        </p:nvCxnSpPr>
        <p:spPr>
          <a:xfrm>
            <a:off x="7812360" y="2924944"/>
            <a:ext cx="1043608" cy="0"/>
          </a:xfrm>
          <a:prstGeom prst="line">
            <a:avLst/>
          </a:prstGeom>
          <a:ln w="19050">
            <a:solidFill>
              <a:srgbClr val="FF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03840" y="2996952"/>
            <a:ext cx="2052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sst+zdwarm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 descr="F:\Documents\presentation\new\mosaic_tsk_SH_18010200_30d_f48_TKY_150155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977592"/>
            <a:ext cx="6339840" cy="6339840"/>
          </a:xfrm>
          <a:prstGeom prst="rect">
            <a:avLst/>
          </a:prstGeom>
          <a:noFill/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79712" y="76470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Partial TAKAYA</a:t>
            </a:r>
            <a:endParaRPr lang="zh-CN" altLang="en-US" dirty="0"/>
          </a:p>
        </p:txBody>
      </p:sp>
      <p:cxnSp>
        <p:nvCxnSpPr>
          <p:cNvPr id="8" name="直接连接符 7"/>
          <p:cNvCxnSpPr/>
          <p:nvPr/>
        </p:nvCxnSpPr>
        <p:spPr>
          <a:xfrm>
            <a:off x="7812360" y="2348880"/>
            <a:ext cx="1043608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03840" y="2420888"/>
            <a:ext cx="2052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sst</a:t>
            </a:r>
            <a:endParaRPr lang="zh-CN" altLang="en-US" dirty="0"/>
          </a:p>
        </p:txBody>
      </p:sp>
      <p:cxnSp>
        <p:nvCxnSpPr>
          <p:cNvPr id="10" name="直接连接符 9"/>
          <p:cNvCxnSpPr/>
          <p:nvPr/>
        </p:nvCxnSpPr>
        <p:spPr>
          <a:xfrm>
            <a:off x="7812360" y="2924944"/>
            <a:ext cx="1043608" cy="0"/>
          </a:xfrm>
          <a:prstGeom prst="line">
            <a:avLst/>
          </a:prstGeom>
          <a:ln w="19050">
            <a:solidFill>
              <a:srgbClr val="FF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03840" y="2996952"/>
            <a:ext cx="2052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sst+zdwarm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Jan, 2018</a:t>
            </a: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</p:nvPr>
        </p:nvGraphicFramePr>
        <p:xfrm>
          <a:off x="323528" y="2348880"/>
          <a:ext cx="8352927" cy="2370818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765791"/>
                <a:gridCol w="823392"/>
                <a:gridCol w="823392"/>
                <a:gridCol w="823392"/>
                <a:gridCol w="823392"/>
                <a:gridCol w="823392"/>
                <a:gridCol w="617544"/>
                <a:gridCol w="617544"/>
                <a:gridCol w="617544"/>
                <a:gridCol w="617544"/>
              </a:tblGrid>
              <a:tr h="190206">
                <a:tc>
                  <a:txBody>
                    <a:bodyPr/>
                    <a:lstStyle/>
                    <a:p>
                      <a:pPr algn="r" fontAlgn="ctr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/>
                        <a:t>bias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/>
                        <a:t>stddev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</a:tr>
              <a:tr h="19020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/>
                        <a:t>ZB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/>
                        <a:t>O-a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/>
                        <a:t>O-sst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/>
                        <a:t>O-Tsk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/>
                        <a:t>O-Twm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/>
                        <a:t>num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/>
                        <a:t>O-a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/>
                        <a:t>O-sst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/>
                        <a:t>O-Tsk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/>
                        <a:t>O-Twm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</a:tr>
              <a:tr h="19020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/>
                        <a:t>all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0.026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0.0638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0.177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-0.119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13808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0.548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0.626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0.544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0.5611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</a:tr>
              <a:tr h="19020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/>
                        <a:t>when |o-</a:t>
                      </a:r>
                      <a:r>
                        <a:rPr lang="en-US" sz="1100" u="none" strike="noStrike" dirty="0" err="1"/>
                        <a:t>sst</a:t>
                      </a:r>
                      <a:r>
                        <a:rPr lang="en-US" sz="1100" u="none" strike="noStrike" dirty="0"/>
                        <a:t>| &lt; 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-0.03254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0.0002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0.158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-0.1355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12643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0.3767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0.4241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0.4355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0.4543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</a:tr>
              <a:tr h="19020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/>
                        <a:t>day time ( solar </a:t>
                      </a:r>
                      <a:r>
                        <a:rPr lang="en-US" sz="1100" u="none" strike="noStrike" dirty="0" err="1"/>
                        <a:t>rad</a:t>
                      </a:r>
                      <a:r>
                        <a:rPr lang="en-US" sz="1100" u="none" strike="noStrike" dirty="0"/>
                        <a:t> &gt; 0.1)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0.056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0.079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0.1375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-0.1462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6953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0.393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0.4361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0.47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0.4924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</a:tr>
              <a:tr h="19020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/>
                        <a:t>night time ( solar </a:t>
                      </a:r>
                      <a:r>
                        <a:rPr lang="en-US" sz="1100" u="none" strike="noStrike" dirty="0" err="1"/>
                        <a:t>rad</a:t>
                      </a:r>
                      <a:r>
                        <a:rPr lang="en-US" sz="1100" u="none" strike="noStrike" dirty="0"/>
                        <a:t> &lt; 0.1)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-0.141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-0.096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0.1834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-0.1224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5690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0.324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0.3878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0.3878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0.4025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</a:tr>
              <a:tr h="190206">
                <a:tc>
                  <a:txBody>
                    <a:bodyPr/>
                    <a:lstStyle/>
                    <a:p>
                      <a:pPr algn="r" fontAlgn="ctr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/>
                        <a:t>bias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/>
                        <a:t>stddev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</a:tr>
              <a:tr h="19020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/>
                        <a:t>TKY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/>
                        <a:t>O-a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/>
                        <a:t>O-sst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/>
                        <a:t>O-Tsk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/>
                        <a:t>O-Twm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/>
                        <a:t>num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/>
                        <a:t>O-a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/>
                        <a:t>O-sst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/>
                        <a:t>O-Tsk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/>
                        <a:t>O-Twm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</a:tr>
              <a:tr h="278552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/>
                        <a:t>all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0.026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0.0638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0.2477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-0.0451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13808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0.5483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0.6264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0.5377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0.5479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</a:tr>
              <a:tr h="19020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/>
                        <a:t>when |o-</a:t>
                      </a:r>
                      <a:r>
                        <a:rPr lang="en-US" sz="1100" u="none" strike="noStrike" dirty="0" err="1"/>
                        <a:t>sst</a:t>
                      </a:r>
                      <a:r>
                        <a:rPr lang="en-US" sz="1100" u="none" strike="noStrike" dirty="0"/>
                        <a:t>| &lt; 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-0.0324257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0.00034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0.2120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-0.07933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12645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0.3768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0.4242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0.3989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0.4108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</a:tr>
              <a:tr h="19020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/>
                        <a:t>day time ( solar </a:t>
                      </a:r>
                      <a:r>
                        <a:rPr lang="en-US" sz="1100" u="none" strike="noStrike" dirty="0" err="1"/>
                        <a:t>rad</a:t>
                      </a:r>
                      <a:r>
                        <a:rPr lang="en-US" sz="1100" u="none" strike="noStrike" dirty="0"/>
                        <a:t> &gt; 0.1)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0.0564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0.07936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0.2174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-0.0625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6955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0.3933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0.4363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0.4161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0.4297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</a:tr>
              <a:tr h="19020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/>
                        <a:t>night time ( solar </a:t>
                      </a:r>
                      <a:r>
                        <a:rPr lang="en-US" sz="1100" u="none" strike="noStrike" dirty="0" err="1"/>
                        <a:t>rad</a:t>
                      </a:r>
                      <a:r>
                        <a:rPr lang="en-US" sz="1100" u="none" strike="noStrike" dirty="0"/>
                        <a:t> &lt; 0.1)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-0.1410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-0.09616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0.205485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-0.0998494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5689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0.324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0.3877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/>
                        <a:t>0.3765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u="none" strike="noStrike" dirty="0"/>
                        <a:t>0.3856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10" marR="9510" marT="9510" marB="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7544" y="184482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Positive means model is cooler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3816424"/>
            <a:ext cx="1098172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Satellite brightness temperature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Thanks to </a:t>
            </a:r>
            <a:r>
              <a:rPr lang="en-US" altLang="zh-CN" dirty="0" smtClean="0"/>
              <a:t>Robin </a:t>
            </a:r>
            <a:r>
              <a:rPr lang="en-US" altLang="zh-CN" dirty="0" err="1" smtClean="0"/>
              <a:t>Faulwetter</a:t>
            </a:r>
            <a:r>
              <a:rPr lang="en-US" altLang="zh-CN" dirty="0" smtClean="0"/>
              <a:t>  </a:t>
            </a:r>
          </a:p>
          <a:p>
            <a:pPr>
              <a:buNone/>
            </a:pPr>
            <a:r>
              <a:rPr lang="en-US" altLang="zh-CN" dirty="0" smtClean="0"/>
              <a:t>SEVIRI </a:t>
            </a:r>
            <a:r>
              <a:rPr lang="en-US" altLang="zh-CN" dirty="0" err="1" smtClean="0"/>
              <a:t>v.s</a:t>
            </a:r>
            <a:r>
              <a:rPr lang="en-US" altLang="zh-CN" dirty="0" smtClean="0"/>
              <a:t>. first guess </a:t>
            </a:r>
            <a:r>
              <a:rPr lang="zh-CN" altLang="en-US" dirty="0" smtClean="0"/>
              <a:t>（</a:t>
            </a:r>
            <a:r>
              <a:rPr lang="en-US" altLang="zh-CN" dirty="0" smtClean="0"/>
              <a:t>operational run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pPr>
              <a:buNone/>
            </a:pPr>
            <a:r>
              <a:rPr lang="en-US" altLang="zh-CN" dirty="0" smtClean="0"/>
              <a:t>Lat:-40 ~-10,</a:t>
            </a:r>
          </a:p>
          <a:p>
            <a:pPr>
              <a:buNone/>
            </a:pPr>
            <a:r>
              <a:rPr lang="en-US" altLang="zh-CN" dirty="0" smtClean="0"/>
              <a:t>Lon:-30~5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72200" y="4139788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Model is too warm!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err="1" smtClean="0"/>
              <a:t>Bacy</a:t>
            </a:r>
            <a:r>
              <a:rPr lang="en-US" altLang="zh-CN" dirty="0" smtClean="0"/>
              <a:t> TBBT</a:t>
            </a:r>
            <a:br>
              <a:rPr lang="en-US" altLang="zh-CN" dirty="0" smtClean="0"/>
            </a:br>
            <a:r>
              <a:rPr lang="en-US" altLang="zh-CN" dirty="0" smtClean="0"/>
              <a:t>SEVIRI against 3h forecast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7826" name="Picture 2" descr="F:\Documents\presentation\new\autoalert_plot_bac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068475" y="-1332171"/>
            <a:ext cx="3313984" cy="99560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000" dirty="0" err="1" smtClean="0"/>
              <a:t>Nesat</a:t>
            </a:r>
            <a:r>
              <a:rPr lang="en-US" altLang="zh-CN" sz="4000" dirty="0" smtClean="0"/>
              <a:t> </a:t>
            </a:r>
            <a:r>
              <a:rPr lang="en-US" altLang="zh-CN" sz="3600" dirty="0" smtClean="0"/>
              <a:t/>
            </a:r>
            <a:br>
              <a:rPr lang="en-US" altLang="zh-CN" sz="3600" dirty="0" smtClean="0"/>
            </a:br>
            <a:r>
              <a:rPr lang="en-US" altLang="zh-CN" sz="3200" dirty="0" smtClean="0"/>
              <a:t>Start:17072700UTC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 descr="F:\Documents\presentation\movie_072700_5D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4876800" cy="4876800"/>
          </a:xfrm>
          <a:prstGeom prst="rect">
            <a:avLst/>
          </a:prstGeom>
          <a:noFill/>
        </p:spPr>
      </p:pic>
      <p:pic>
        <p:nvPicPr>
          <p:cNvPr id="5" name="Picture 2"/>
          <p:cNvPicPr/>
          <p:nvPr/>
        </p:nvPicPr>
        <p:blipFill>
          <a:blip r:embed="rId3" cstate="print"/>
          <a:stretch/>
        </p:blipFill>
        <p:spPr>
          <a:xfrm>
            <a:off x="4382280" y="1844824"/>
            <a:ext cx="4761720" cy="4761720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115616" y="2339588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ICON 13km</a:t>
            </a:r>
          </a:p>
          <a:p>
            <a:r>
              <a:rPr lang="en-US" altLang="zh-CN" dirty="0" smtClean="0"/>
              <a:t>Without parameterization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32040" y="234888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EC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35696" y="399577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Best Track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028384" y="3140968"/>
            <a:ext cx="864096" cy="216024"/>
          </a:xfrm>
          <a:prstGeom prst="rect">
            <a:avLst/>
          </a:prstGeom>
          <a:noFill/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7092280" y="651605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Via Dr. </a:t>
            </a:r>
            <a:r>
              <a:rPr lang="en-US" altLang="zh-CN" dirty="0" err="1" smtClean="0"/>
              <a:t>Qi</a:t>
            </a:r>
            <a:r>
              <a:rPr lang="en-US" altLang="zh-CN" dirty="0" smtClean="0"/>
              <a:t>, SMS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Diurnal SST </a:t>
            </a:r>
            <a:r>
              <a:rPr lang="en-US" altLang="zh-CN" dirty="0" err="1" smtClean="0"/>
              <a:t>ampitude</a:t>
            </a:r>
            <a:r>
              <a:rPr lang="en-US" altLang="zh-CN" dirty="0" smtClean="0"/>
              <a:t> (DSA) 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40S – 40N over ocean </a:t>
            </a:r>
          </a:p>
          <a:p>
            <a:r>
              <a:rPr lang="en-US" altLang="zh-CN" dirty="0" smtClean="0"/>
              <a:t>Category points by 10m wind speed and </a:t>
            </a:r>
            <a:r>
              <a:rPr lang="en-US" altLang="zh-CN" dirty="0" err="1" smtClean="0"/>
              <a:t>insolation</a:t>
            </a:r>
            <a:r>
              <a:rPr lang="en-US" altLang="zh-CN" dirty="0" smtClean="0"/>
              <a:t> </a:t>
            </a:r>
            <a:r>
              <a:rPr lang="en-US" altLang="zh-CN" dirty="0" smtClean="0"/>
              <a:t>(ne shortwave radiation)</a:t>
            </a:r>
          </a:p>
          <a:p>
            <a:r>
              <a:rPr lang="en-US" altLang="zh-CN" dirty="0" err="1" smtClean="0"/>
              <a:t>Obs</a:t>
            </a:r>
            <a:r>
              <a:rPr lang="en-US" altLang="zh-CN" dirty="0" smtClean="0"/>
              <a:t> from fitting line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 l="19090" t="27188" r="50471" b="21625"/>
          <a:stretch>
            <a:fillRect/>
          </a:stretch>
        </p:blipFill>
        <p:spPr bwMode="auto">
          <a:xfrm>
            <a:off x="467544" y="1052736"/>
            <a:ext cx="396044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7544" y="5085184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An empirical model  of diurnal warming using non-linear least-squares regression</a:t>
            </a:r>
          </a:p>
          <a:p>
            <a:r>
              <a:rPr lang="en-US" altLang="zh-CN" dirty="0" smtClean="0"/>
              <a:t>(</a:t>
            </a:r>
            <a:r>
              <a:rPr lang="en-US" altLang="zh-CN" dirty="0" err="1" smtClean="0"/>
              <a:t>Chelle</a:t>
            </a:r>
            <a:r>
              <a:rPr lang="en-US" altLang="zh-CN" dirty="0" smtClean="0"/>
              <a:t> L. et al, 2003)</a:t>
            </a:r>
            <a:endParaRPr lang="zh-CN" altLang="en-US" dirty="0"/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 cstate="print"/>
          <a:srcRect l="18454" t="15547" r="50553" b="11610"/>
          <a:stretch>
            <a:fillRect/>
          </a:stretch>
        </p:blipFill>
        <p:spPr bwMode="auto">
          <a:xfrm>
            <a:off x="4716016" y="1052736"/>
            <a:ext cx="403244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Diurnal SST </a:t>
            </a:r>
            <a:r>
              <a:rPr lang="en-US" altLang="zh-CN" dirty="0" err="1" smtClean="0"/>
              <a:t>ampitude</a:t>
            </a:r>
            <a:r>
              <a:rPr lang="en-US" altLang="zh-CN" dirty="0" smtClean="0"/>
              <a:t> (DSA) </a:t>
            </a:r>
            <a:endParaRPr lang="zh-CN" altLang="en-US" dirty="0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32"/>
          <a:stretch>
            <a:fillRect/>
          </a:stretch>
        </p:blipFill>
        <p:spPr bwMode="auto">
          <a:xfrm>
            <a:off x="0" y="1916832"/>
            <a:ext cx="8712968" cy="835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35696" y="242088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Insolation</a:t>
            </a:r>
            <a:r>
              <a:rPr lang="en-US" altLang="zh-CN" dirty="0" smtClean="0"/>
              <a:t>(Wm-2)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92080" y="242088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Insolation</a:t>
            </a:r>
            <a:r>
              <a:rPr lang="en-US" altLang="zh-CN" dirty="0" smtClean="0"/>
              <a:t>(Wm-2)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48064" y="645333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Consistene</a:t>
            </a:r>
            <a:r>
              <a:rPr lang="en-US" altLang="zh-CN" dirty="0" smtClean="0"/>
              <a:t> with </a:t>
            </a:r>
            <a:r>
              <a:rPr lang="en-US" altLang="zh-CN" dirty="0" err="1" smtClean="0"/>
              <a:t>MetOffice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 ZB and extended model can represent the diurnal cycle under clear sky and low wind condition, which helps reduce systematic bias of skin surface.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Air-sea interaction parameterization enhance the intensity of Tropical cyclones.</a:t>
            </a:r>
          </a:p>
          <a:p>
            <a:pPr lvl="1"/>
            <a:r>
              <a:rPr lang="en-US" altLang="zh-CN" dirty="0" smtClean="0"/>
              <a:t>TC is sensitive to surface fluxes. </a:t>
            </a:r>
          </a:p>
          <a:p>
            <a:endParaRPr lang="en-US" altLang="zh-CN" dirty="0" smtClean="0"/>
          </a:p>
          <a:p>
            <a:pPr lvl="1">
              <a:buNone/>
            </a:pPr>
            <a:endParaRPr lang="en-US" altLang="zh-CN" dirty="0" smtClean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Futhermore</a:t>
            </a:r>
            <a:r>
              <a:rPr lang="en-US" altLang="zh-CN" dirty="0" smtClean="0"/>
              <a:t>…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 smtClean="0"/>
              <a:t>Bacy</a:t>
            </a:r>
            <a:r>
              <a:rPr lang="en-US" altLang="zh-CN" dirty="0" smtClean="0"/>
              <a:t> tests of different cool skin and warm layer model</a:t>
            </a:r>
          </a:p>
          <a:p>
            <a:r>
              <a:rPr lang="en-US" altLang="zh-CN" dirty="0" smtClean="0"/>
              <a:t>Substitute SST with OSTIA </a:t>
            </a:r>
            <a:r>
              <a:rPr lang="en-US" altLang="zh-CN" dirty="0" err="1" smtClean="0"/>
              <a:t>fundation</a:t>
            </a:r>
            <a:r>
              <a:rPr lang="en-US" altLang="zh-CN" dirty="0" smtClean="0"/>
              <a:t> </a:t>
            </a:r>
            <a:r>
              <a:rPr lang="en-US" altLang="zh-CN" dirty="0" smtClean="0"/>
              <a:t>products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Outlook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de-DE" altLang="zh-CN" b="1" dirty="0" smtClean="0"/>
              <a:t>Diurnal </a:t>
            </a:r>
            <a:r>
              <a:rPr lang="en-US" altLang="zh-CN" b="1" dirty="0" smtClean="0"/>
              <a:t>cycle of ocean SST</a:t>
            </a:r>
          </a:p>
          <a:p>
            <a:endParaRPr lang="en-US" altLang="zh-CN" b="1" dirty="0" smtClean="0"/>
          </a:p>
          <a:p>
            <a:pPr lvl="1"/>
            <a:r>
              <a:rPr lang="en-US" altLang="zh-CN" dirty="0" smtClean="0"/>
              <a:t>diagnostic </a:t>
            </a:r>
            <a:r>
              <a:rPr lang="en-US" altLang="zh-CN" b="1" dirty="0" smtClean="0"/>
              <a:t>cool skin</a:t>
            </a:r>
            <a:r>
              <a:rPr lang="en-US" altLang="zh-CN" dirty="0" smtClean="0"/>
              <a:t>, prognostic </a:t>
            </a:r>
            <a:r>
              <a:rPr lang="en-US" altLang="zh-CN" b="1" dirty="0" smtClean="0"/>
              <a:t>warm layer </a:t>
            </a:r>
          </a:p>
          <a:p>
            <a:pPr lvl="1"/>
            <a:r>
              <a:rPr lang="en-US" altLang="zh-CN" dirty="0" smtClean="0"/>
              <a:t>     (</a:t>
            </a:r>
            <a:r>
              <a:rPr lang="en-US" altLang="zh-CN" dirty="0" err="1" smtClean="0"/>
              <a:t>Zeng</a:t>
            </a:r>
            <a:r>
              <a:rPr lang="en-US" altLang="zh-CN" dirty="0" smtClean="0"/>
              <a:t>, </a:t>
            </a:r>
            <a:r>
              <a:rPr lang="en-US" altLang="zh-CN" dirty="0" err="1" smtClean="0"/>
              <a:t>Beljaars</a:t>
            </a:r>
            <a:r>
              <a:rPr lang="en-US" altLang="zh-CN" dirty="0" smtClean="0"/>
              <a:t> 2005, Takaya, </a:t>
            </a:r>
            <a:r>
              <a:rPr lang="en-US" altLang="zh-CN" dirty="0" err="1" smtClean="0"/>
              <a:t>Bidlot</a:t>
            </a:r>
            <a:r>
              <a:rPr lang="en-US" altLang="zh-CN" dirty="0" smtClean="0"/>
              <a:t>, </a:t>
            </a:r>
            <a:r>
              <a:rPr lang="en-US" altLang="zh-CN" dirty="0" err="1" smtClean="0"/>
              <a:t>Beljaars</a:t>
            </a:r>
            <a:r>
              <a:rPr lang="en-US" altLang="zh-CN" dirty="0" smtClean="0"/>
              <a:t>, Janssen 2010, While et al 2017)</a:t>
            </a:r>
          </a:p>
          <a:p>
            <a:pPr lvl="1"/>
            <a:r>
              <a:rPr lang="en-US" altLang="zh-CN" dirty="0" smtClean="0"/>
              <a:t>benefits: </a:t>
            </a:r>
          </a:p>
          <a:p>
            <a:pPr lvl="1"/>
            <a:r>
              <a:rPr lang="en-US" altLang="zh-CN" b="1" dirty="0" smtClean="0"/>
              <a:t>DA</a:t>
            </a:r>
            <a:r>
              <a:rPr lang="en-US" altLang="zh-CN" dirty="0" smtClean="0"/>
              <a:t> of radiances through forward operators, </a:t>
            </a:r>
          </a:p>
          <a:p>
            <a:pPr lvl="1"/>
            <a:r>
              <a:rPr lang="en-US" altLang="zh-CN" dirty="0" smtClean="0"/>
              <a:t>improved </a:t>
            </a:r>
            <a:r>
              <a:rPr lang="en-US" altLang="zh-CN" b="1" dirty="0" smtClean="0"/>
              <a:t>MJO</a:t>
            </a:r>
            <a:r>
              <a:rPr lang="en-US" altLang="zh-CN" dirty="0" smtClean="0"/>
              <a:t> (T2010) and </a:t>
            </a:r>
            <a:r>
              <a:rPr lang="en-US" altLang="zh-CN" b="1" dirty="0" smtClean="0"/>
              <a:t>mean climate </a:t>
            </a:r>
            <a:r>
              <a:rPr lang="en-US" altLang="zh-CN" dirty="0" smtClean="0"/>
              <a:t>(</a:t>
            </a:r>
            <a:r>
              <a:rPr lang="en-US" altLang="zh-CN" dirty="0" err="1" smtClean="0"/>
              <a:t>Brunke</a:t>
            </a:r>
            <a:r>
              <a:rPr lang="en-US" altLang="zh-CN" dirty="0" smtClean="0"/>
              <a:t> et al 2008, CAM3.1)</a:t>
            </a:r>
          </a:p>
          <a:p>
            <a:pPr lvl="1"/>
            <a:r>
              <a:rPr lang="en-US" altLang="zh-CN" dirty="0" smtClean="0"/>
              <a:t>future: Langmuir circulation enhances ocean mixing in wavy conditions (T2010)</a:t>
            </a:r>
          </a:p>
          <a:p>
            <a:pPr lvl="1"/>
            <a:r>
              <a:rPr lang="en-US" altLang="zh-CN" dirty="0" smtClean="0"/>
              <a:t>                (need wave model, IAFE position)</a:t>
            </a:r>
          </a:p>
          <a:p>
            <a:endParaRPr lang="de-DE" altLang="zh-CN" dirty="0" smtClean="0"/>
          </a:p>
          <a:p>
            <a:r>
              <a:rPr lang="de-DE" altLang="zh-CN" b="1" dirty="0" smtClean="0"/>
              <a:t>Tropical cyclones: ocean mixed layer cooling</a:t>
            </a:r>
          </a:p>
          <a:p>
            <a:endParaRPr lang="en-US" altLang="zh-CN" dirty="0" smtClean="0"/>
          </a:p>
          <a:p>
            <a:pPr lvl="1"/>
            <a:r>
              <a:rPr lang="en-US" altLang="zh-CN" dirty="0" smtClean="0"/>
              <a:t>benefit: negative feedback to deep TCs (shallow ocean mixed-layer)</a:t>
            </a:r>
          </a:p>
          <a:p>
            <a:pPr lvl="1"/>
            <a:r>
              <a:rPr lang="de-DE" altLang="zh-CN" dirty="0" smtClean="0"/>
              <a:t>initialization: ECMWF OCEAN 5 analysis of T, salinity and mixed-layer depth</a:t>
            </a:r>
          </a:p>
          <a:p>
            <a:pPr lvl="1"/>
            <a:r>
              <a:rPr lang="de-DE" altLang="zh-CN" dirty="0" smtClean="0"/>
              <a:t>ocean forward modeling:</a:t>
            </a:r>
          </a:p>
          <a:p>
            <a:pPr lvl="1"/>
            <a:r>
              <a:rPr lang="en-US" altLang="zh-CN" dirty="0" smtClean="0"/>
              <a:t>Flake extended with salinity (</a:t>
            </a:r>
            <a:r>
              <a:rPr lang="en-US" altLang="zh-CN" dirty="0" err="1" smtClean="0"/>
              <a:t>Mironov</a:t>
            </a:r>
            <a:r>
              <a:rPr lang="en-US" altLang="zh-CN" dirty="0" smtClean="0"/>
              <a:t> et al 2010)</a:t>
            </a:r>
          </a:p>
          <a:p>
            <a:pPr lvl="1"/>
            <a:r>
              <a:rPr lang="en-US" altLang="zh-CN" dirty="0" smtClean="0"/>
              <a:t>mixed-layer ocean model based on </a:t>
            </a:r>
            <a:r>
              <a:rPr lang="en-US" altLang="zh-CN" dirty="0" err="1" smtClean="0"/>
              <a:t>prog</a:t>
            </a:r>
            <a:r>
              <a:rPr lang="en-US" altLang="zh-CN" dirty="0" smtClean="0"/>
              <a:t>. TKE (Gaspar et al. 1990)</a:t>
            </a:r>
          </a:p>
          <a:p>
            <a:pPr lvl="1"/>
            <a:r>
              <a:rPr lang="de-DE" altLang="zh-CN" dirty="0" smtClean="0"/>
              <a:t>coupled ocean model (IAFE position)</a:t>
            </a:r>
            <a:endParaRPr lang="en-US" altLang="zh-CN" dirty="0" smtClean="0"/>
          </a:p>
          <a:p>
            <a:pPr>
              <a:buNone/>
            </a:pPr>
            <a:endParaRPr lang="de-DE" altLang="zh-CN" dirty="0" smtClean="0"/>
          </a:p>
          <a:p>
            <a:pPr lvl="1"/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72200" y="623731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Martin Koehler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Thanks to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altLang="zh-CN" sz="2800" dirty="0" smtClean="0"/>
              <a:t>Felix Fundel for providing buoy SST observations for comparison</a:t>
            </a:r>
          </a:p>
          <a:p>
            <a:r>
              <a:rPr lang="de-DE" altLang="zh-CN" sz="2800" dirty="0" smtClean="0"/>
              <a:t>Robin Faulwetter for help with the bacy cycle</a:t>
            </a:r>
          </a:p>
          <a:p>
            <a:r>
              <a:rPr lang="de-DE" altLang="zh-CN" sz="2800" dirty="0" smtClean="0"/>
              <a:t>Martin Lange and Alexander Cress for help with OSTIA data</a:t>
            </a:r>
          </a:p>
          <a:p>
            <a:r>
              <a:rPr lang="de-DE" altLang="zh-CN" sz="2800" dirty="0" smtClean="0"/>
              <a:t>Daniel Reinert for assistance with the ICON physics coupling</a:t>
            </a:r>
          </a:p>
          <a:p>
            <a:r>
              <a:rPr lang="de-DE" altLang="zh-CN" sz="2800" dirty="0" smtClean="0"/>
              <a:t>Dmitrii Mironov for his effort to think about the difficult extension of FLAKE ot </a:t>
            </a:r>
            <a:r>
              <a:rPr lang="de-DE" altLang="zh-CN" sz="2800" dirty="0" smtClean="0"/>
              <a:t>oFLAKE</a:t>
            </a:r>
          </a:p>
          <a:p>
            <a:r>
              <a:rPr lang="de-DE" altLang="zh-CN" sz="2800" dirty="0" smtClean="0"/>
              <a:t>Daniel Klocke for introducing </a:t>
            </a:r>
            <a:r>
              <a:rPr lang="de-DE" altLang="zh-CN" dirty="0" smtClean="0"/>
              <a:t>Marie-Léa Pouliquen, James Ruppert from MPI </a:t>
            </a:r>
          </a:p>
          <a:p>
            <a:endParaRPr lang="zh-CN" altLang="zh-CN" dirty="0" smtClean="0"/>
          </a:p>
          <a:p>
            <a:endParaRPr lang="zh-CN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Vielen</a:t>
            </a:r>
            <a:r>
              <a:rPr lang="en-US" altLang="zh-CN" dirty="0" smtClean="0"/>
              <a:t> Dank!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err="1" smtClean="0"/>
              <a:t>Ich</a:t>
            </a:r>
            <a:r>
              <a:rPr lang="en-US" altLang="zh-CN" sz="2800" dirty="0" smtClean="0"/>
              <a:t> </a:t>
            </a:r>
            <a:r>
              <a:rPr lang="en-US" altLang="zh-CN" sz="2800" dirty="0" err="1" smtClean="0"/>
              <a:t>habe</a:t>
            </a:r>
            <a:r>
              <a:rPr lang="en-US" altLang="zh-CN" sz="2800" dirty="0" smtClean="0"/>
              <a:t> </a:t>
            </a:r>
            <a:r>
              <a:rPr lang="en-US" altLang="zh-CN" sz="2800" dirty="0" err="1" smtClean="0"/>
              <a:t>mein</a:t>
            </a:r>
            <a:r>
              <a:rPr lang="en-US" altLang="zh-CN" sz="2800" dirty="0" smtClean="0"/>
              <a:t> </a:t>
            </a:r>
            <a:r>
              <a:rPr lang="en-US" altLang="zh-CN" sz="2800" dirty="0" err="1" smtClean="0"/>
              <a:t>Herz</a:t>
            </a:r>
            <a:r>
              <a:rPr lang="en-US" altLang="zh-CN" sz="2800" dirty="0" smtClean="0"/>
              <a:t> in Deutschland </a:t>
            </a:r>
            <a:r>
              <a:rPr lang="en-US" altLang="zh-CN" sz="2800" dirty="0" err="1" smtClean="0"/>
              <a:t>verloren</a:t>
            </a:r>
            <a:r>
              <a:rPr lang="en-US" altLang="zh-CN" sz="2800" dirty="0" smtClean="0"/>
              <a:t>!</a:t>
            </a:r>
            <a:endParaRPr lang="en-US" altLang="zh-CN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altLang="zh-CN" dirty="0" smtClean="0"/>
              <a:t>TC performance</a:t>
            </a:r>
          </a:p>
          <a:p>
            <a:pPr lvl="1"/>
            <a:r>
              <a:rPr lang="en-US" altLang="zh-CN" dirty="0" smtClean="0"/>
              <a:t>ICON run  global /nest </a:t>
            </a:r>
          </a:p>
          <a:p>
            <a:r>
              <a:rPr lang="en-US" altLang="zh-CN" dirty="0" smtClean="0"/>
              <a:t>Implement ZB scheme</a:t>
            </a:r>
          </a:p>
          <a:p>
            <a:pPr lvl="1"/>
            <a:r>
              <a:rPr lang="en-US" altLang="zh-CN" dirty="0" smtClean="0"/>
              <a:t>Sensitive tests </a:t>
            </a:r>
          </a:p>
          <a:p>
            <a:r>
              <a:rPr lang="en-US" altLang="zh-CN" dirty="0" smtClean="0"/>
              <a:t>Verification</a:t>
            </a:r>
          </a:p>
          <a:p>
            <a:r>
              <a:rPr lang="en-US" altLang="zh-CN" dirty="0" smtClean="0"/>
              <a:t>Diurnal Cycle</a:t>
            </a:r>
          </a:p>
          <a:p>
            <a:r>
              <a:rPr lang="en-US" altLang="zh-CN" dirty="0" smtClean="0"/>
              <a:t>Strong wind</a:t>
            </a:r>
          </a:p>
          <a:p>
            <a:r>
              <a:rPr lang="en-US" altLang="zh-CN" dirty="0" smtClean="0"/>
              <a:t>Seeking solution</a:t>
            </a:r>
          </a:p>
          <a:p>
            <a:r>
              <a:rPr lang="en-US" altLang="zh-CN" dirty="0" smtClean="0"/>
              <a:t>Flake? Ocean model?</a:t>
            </a:r>
          </a:p>
          <a:p>
            <a:pPr lvl="1"/>
            <a:r>
              <a:rPr lang="en-US" altLang="zh-CN" dirty="0" smtClean="0"/>
              <a:t>salinity</a:t>
            </a:r>
          </a:p>
          <a:p>
            <a:r>
              <a:rPr lang="en-US" altLang="zh-CN" dirty="0" smtClean="0"/>
              <a:t>More verification …</a:t>
            </a:r>
          </a:p>
          <a:p>
            <a:r>
              <a:rPr lang="en-US" altLang="zh-CN" dirty="0" smtClean="0"/>
              <a:t>30 days run</a:t>
            </a:r>
          </a:p>
          <a:p>
            <a:r>
              <a:rPr lang="en-US" altLang="zh-CN" dirty="0" smtClean="0"/>
              <a:t>Satellite (Robin </a:t>
            </a:r>
            <a:r>
              <a:rPr lang="en-US" altLang="zh-CN" dirty="0" err="1" smtClean="0"/>
              <a:t>Faulwetter</a:t>
            </a:r>
            <a:r>
              <a:rPr lang="en-US" altLang="zh-CN" dirty="0" smtClean="0"/>
              <a:t>)  </a:t>
            </a:r>
          </a:p>
          <a:p>
            <a:r>
              <a:rPr lang="en-US" altLang="zh-CN" dirty="0" smtClean="0"/>
              <a:t>Ostia</a:t>
            </a:r>
          </a:p>
          <a:p>
            <a:r>
              <a:rPr lang="en-US" altLang="zh-CN" dirty="0" smtClean="0"/>
              <a:t>Update ZB model to…</a:t>
            </a:r>
          </a:p>
          <a:p>
            <a:r>
              <a:rPr lang="en-US" altLang="zh-CN" dirty="0" smtClean="0"/>
              <a:t>Warm layer  TAKAYA 10</a:t>
            </a:r>
          </a:p>
          <a:p>
            <a:r>
              <a:rPr lang="en-US" altLang="zh-CN" dirty="0" smtClean="0"/>
              <a:t>Cool skin </a:t>
            </a:r>
          </a:p>
          <a:p>
            <a:r>
              <a:rPr lang="en-US" altLang="zh-CN" dirty="0" smtClean="0"/>
              <a:t>Outlook</a:t>
            </a:r>
          </a:p>
          <a:p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 descr="F:\Documents\presentation\movie_091200_6D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4876800" cy="4876800"/>
          </a:xfrm>
          <a:prstGeom prst="rect">
            <a:avLst/>
          </a:prstGeom>
          <a:noFill/>
        </p:spPr>
      </p:pic>
      <p:pic>
        <p:nvPicPr>
          <p:cNvPr id="5" name="Picture 2"/>
          <p:cNvPicPr/>
          <p:nvPr/>
        </p:nvPicPr>
        <p:blipFill>
          <a:blip r:embed="rId3" cstate="print"/>
          <a:stretch/>
        </p:blipFill>
        <p:spPr>
          <a:xfrm>
            <a:off x="4382280" y="1844824"/>
            <a:ext cx="4761720" cy="4761720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115616" y="2339588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ICON 13km</a:t>
            </a:r>
          </a:p>
          <a:p>
            <a:r>
              <a:rPr lang="en-US" altLang="zh-CN" dirty="0" smtClean="0"/>
              <a:t>Without parameterization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32040" y="234888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EC</a:t>
            </a:r>
            <a:endParaRPr lang="zh-CN" altLang="en-US" dirty="0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Autofit/>
          </a:bodyPr>
          <a:lstStyle/>
          <a:p>
            <a:r>
              <a:rPr lang="en-US" altLang="zh-CN" sz="4000" dirty="0" err="1" smtClean="0"/>
              <a:t>Talim</a:t>
            </a:r>
            <a:r>
              <a:rPr lang="en-US" altLang="zh-CN" sz="4000" dirty="0" smtClean="0"/>
              <a:t> </a:t>
            </a:r>
            <a:r>
              <a:rPr lang="en-US" altLang="zh-CN" sz="3600" dirty="0" smtClean="0"/>
              <a:t/>
            </a:r>
            <a:br>
              <a:rPr lang="en-US" altLang="zh-CN" sz="3600" dirty="0" smtClean="0"/>
            </a:br>
            <a:r>
              <a:rPr lang="en-US" altLang="zh-CN" sz="3200" dirty="0" smtClean="0"/>
              <a:t>Start:17091200UTC</a:t>
            </a:r>
            <a:endParaRPr lang="zh-CN" alt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2915816" y="450912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Best Track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028384" y="3140968"/>
            <a:ext cx="864096" cy="216024"/>
          </a:xfrm>
          <a:prstGeom prst="rect">
            <a:avLst/>
          </a:prstGeom>
          <a:noFill/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7092280" y="651605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Via Dr. </a:t>
            </a:r>
            <a:r>
              <a:rPr lang="en-US" altLang="zh-CN" dirty="0" err="1" smtClean="0"/>
              <a:t>Qi</a:t>
            </a:r>
            <a:r>
              <a:rPr lang="en-US" altLang="zh-CN" dirty="0" smtClean="0"/>
              <a:t>, SMS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506016"/>
            <a:ext cx="6351984" cy="635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800" dirty="0" smtClean="0"/>
              <a:t>Model</a:t>
            </a:r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r>
              <a:rPr lang="en-US" altLang="zh-CN" sz="2800" dirty="0" smtClean="0"/>
              <a:t>(</a:t>
            </a:r>
            <a:r>
              <a:rPr lang="en-US" altLang="zh-CN" sz="2800" dirty="0" err="1" smtClean="0"/>
              <a:t>Zeng</a:t>
            </a:r>
            <a:r>
              <a:rPr lang="en-US" altLang="zh-CN" sz="2800" dirty="0" smtClean="0"/>
              <a:t> and Beljaars,2005) 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935480"/>
            <a:ext cx="4762872" cy="4389120"/>
          </a:xfrm>
        </p:spPr>
        <p:txBody>
          <a:bodyPr/>
          <a:lstStyle/>
          <a:p>
            <a:r>
              <a:rPr lang="en-US" altLang="zh-CN" dirty="0" smtClean="0"/>
              <a:t>C</a:t>
            </a:r>
            <a:r>
              <a:rPr lang="en-US" altLang="zh-CN" dirty="0" smtClean="0"/>
              <a:t>ool skin</a:t>
            </a:r>
          </a:p>
          <a:p>
            <a:r>
              <a:rPr lang="en-US" altLang="zh-CN" dirty="0" smtClean="0"/>
              <a:t>Warm layer</a:t>
            </a:r>
          </a:p>
          <a:p>
            <a:r>
              <a:rPr lang="en-US" altLang="zh-CN" dirty="0" smtClean="0"/>
              <a:t>Salinity effects on the saturation humidity at the surface</a:t>
            </a:r>
          </a:p>
          <a:p>
            <a:endParaRPr lang="zh-CN" altLang="en-US" dirty="0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5508104" y="5373216"/>
          <a:ext cx="3240360" cy="360040"/>
        </p:xfrm>
        <a:graphic>
          <a:graphicData uri="http://schemas.openxmlformats.org/presentationml/2006/ole">
            <p:oleObj spid="_x0000_s21506" name="Equation" r:id="rId3" imgW="2057400" imgH="228600" progId="Equation.DSMT4">
              <p:embed/>
            </p:oleObj>
          </a:graphicData>
        </a:graphic>
      </p:graphicFrame>
      <p:sp>
        <p:nvSpPr>
          <p:cNvPr id="5" name="左大括号 4"/>
          <p:cNvSpPr/>
          <p:nvPr/>
        </p:nvSpPr>
        <p:spPr>
          <a:xfrm rot="5400000" flipH="1">
            <a:off x="6912260" y="5409220"/>
            <a:ext cx="216024" cy="864096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左大括号 5"/>
          <p:cNvSpPr/>
          <p:nvPr/>
        </p:nvSpPr>
        <p:spPr>
          <a:xfrm rot="5400000" flipH="1">
            <a:off x="8136396" y="5409220"/>
            <a:ext cx="216024" cy="864096"/>
          </a:xfrm>
          <a:prstGeom prst="leftBrac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7956376" y="6021288"/>
          <a:ext cx="600067" cy="360040"/>
        </p:xfrm>
        <a:graphic>
          <a:graphicData uri="http://schemas.openxmlformats.org/presentationml/2006/ole">
            <p:oleObj spid="_x0000_s21507" name="Equation" r:id="rId4" imgW="380880" imgH="228600" progId="Equation.DSMT4">
              <p:embed/>
            </p:oleObj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6749356" y="6021660"/>
          <a:ext cx="660400" cy="360363"/>
        </p:xfrm>
        <a:graphic>
          <a:graphicData uri="http://schemas.openxmlformats.org/presentationml/2006/ole">
            <p:oleObj spid="_x0000_s21508" name="Equation" r:id="rId5" imgW="419040" imgH="228600" progId="Equation.DSMT4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64088" y="479715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1"/>
                </a:solidFill>
              </a:rPr>
              <a:t> </a:t>
            </a:r>
            <a:r>
              <a:rPr lang="en-US" altLang="zh-CN" dirty="0" err="1" smtClean="0">
                <a:solidFill>
                  <a:schemeClr val="accent1"/>
                </a:solidFill>
              </a:rPr>
              <a:t>t_g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0152" y="479715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SST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6228184" y="5157192"/>
            <a:ext cx="0" cy="2880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5652120" y="5157192"/>
            <a:ext cx="0" cy="288032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 cstate="print"/>
          <a:srcRect l="38460" t="7501" r="13945" b="6250"/>
          <a:stretch>
            <a:fillRect/>
          </a:stretch>
        </p:blipFill>
        <p:spPr bwMode="auto">
          <a:xfrm>
            <a:off x="5436096" y="1268760"/>
            <a:ext cx="33656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Cool skin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Top ~1mm</a:t>
            </a:r>
          </a:p>
          <a:p>
            <a:r>
              <a:rPr lang="en-US" altLang="zh-CN" dirty="0" smtClean="0"/>
              <a:t>Heat loss to the atmosphere balanced by thermal conduction in the quasi-laminar </a:t>
            </a:r>
            <a:r>
              <a:rPr lang="en-US" altLang="zh-CN" dirty="0" err="1" smtClean="0"/>
              <a:t>sublayer</a:t>
            </a:r>
            <a:r>
              <a:rPr lang="en-US" altLang="zh-CN" dirty="0" smtClean="0"/>
              <a:t> </a:t>
            </a:r>
          </a:p>
          <a:p>
            <a:r>
              <a:rPr lang="en-US" altLang="zh-CN" dirty="0" smtClean="0"/>
              <a:t>Heat flux and long-wave cooling dominate</a:t>
            </a:r>
          </a:p>
          <a:p>
            <a:r>
              <a:rPr lang="en-US" altLang="zh-CN" dirty="0" smtClean="0"/>
              <a:t>diagnostic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畅">
  <a:themeElements>
    <a:clrScheme name="流畅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流畅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畅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465</TotalTime>
  <Words>1424</Words>
  <Application>Microsoft Office PowerPoint</Application>
  <PresentationFormat>全屏显示(4:3)</PresentationFormat>
  <Paragraphs>430</Paragraphs>
  <Slides>58</Slides>
  <Notes>2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58</vt:i4>
      </vt:variant>
    </vt:vector>
  </HeadingPairs>
  <TitlesOfParts>
    <vt:vector size="62" baseType="lpstr">
      <vt:lpstr>流畅</vt:lpstr>
      <vt:lpstr>Equation</vt:lpstr>
      <vt:lpstr>MathType 6.0 Equation</vt:lpstr>
      <vt:lpstr>Microsoft PowerPoint 幻灯片</vt:lpstr>
      <vt:lpstr>Air-sea interaction parameterization in ICON</vt:lpstr>
      <vt:lpstr>Outline</vt:lpstr>
      <vt:lpstr>Purpose</vt:lpstr>
      <vt:lpstr>Present</vt:lpstr>
      <vt:lpstr>Nesat  Start:17072700UTC</vt:lpstr>
      <vt:lpstr>Talim  Start:17091200UTC</vt:lpstr>
      <vt:lpstr>幻灯片 7</vt:lpstr>
      <vt:lpstr>Model (Zeng and Beljaars,2005) </vt:lpstr>
      <vt:lpstr>Cool skin</vt:lpstr>
      <vt:lpstr>幻灯片 10</vt:lpstr>
      <vt:lpstr>Alternative parameterization (C.J.Donlon,2002)</vt:lpstr>
      <vt:lpstr>Warm layer</vt:lpstr>
      <vt:lpstr>Warm layer</vt:lpstr>
      <vt:lpstr>Alternative parameterization  </vt:lpstr>
      <vt:lpstr>Extend </vt:lpstr>
      <vt:lpstr>Salinity effects</vt:lpstr>
      <vt:lpstr>Verification</vt:lpstr>
      <vt:lpstr>Test setup – TC </vt:lpstr>
      <vt:lpstr>Tracks</vt:lpstr>
      <vt:lpstr>Intensity</vt:lpstr>
      <vt:lpstr>Observation -- buoy</vt:lpstr>
      <vt:lpstr>Buoy distribution</vt:lpstr>
      <vt:lpstr>幻灯片 23</vt:lpstr>
      <vt:lpstr>Buoys in WNpacific</vt:lpstr>
      <vt:lpstr>幻灯片 25</vt:lpstr>
      <vt:lpstr>幻灯片 26</vt:lpstr>
      <vt:lpstr>幻灯片 27</vt:lpstr>
      <vt:lpstr>幻灯片 28</vt:lpstr>
      <vt:lpstr>幻灯片 29</vt:lpstr>
      <vt:lpstr>Distribution of temperature ( C)</vt:lpstr>
      <vt:lpstr>幻灯片 31</vt:lpstr>
      <vt:lpstr>幻灯片 32</vt:lpstr>
      <vt:lpstr>幻灯片 33</vt:lpstr>
      <vt:lpstr>Difference on fluxes</vt:lpstr>
      <vt:lpstr>Difference on fluxes</vt:lpstr>
      <vt:lpstr>Problem arosed</vt:lpstr>
      <vt:lpstr>Seeking solution</vt:lpstr>
      <vt:lpstr>幻灯片 38</vt:lpstr>
      <vt:lpstr>幻灯片 39</vt:lpstr>
      <vt:lpstr>Mixing layer and thermocline layer are much deeper than lakes  </vt:lpstr>
      <vt:lpstr>Salinity is not a conservative variable Hard to describe by a simple self-similarity profile</vt:lpstr>
      <vt:lpstr>Diurnal Cycle Performance</vt:lpstr>
      <vt:lpstr>Look for clear sky and low wind condition</vt:lpstr>
      <vt:lpstr>20170701-30,201801-30 start: 00UTC run:72hrs </vt:lpstr>
      <vt:lpstr>幻灯片 45</vt:lpstr>
      <vt:lpstr>幻灯片 46</vt:lpstr>
      <vt:lpstr>Jan, 2018</vt:lpstr>
      <vt:lpstr>Satellite brightness temperature</vt:lpstr>
      <vt:lpstr>Bacy TBBT SEVIRI against 3h forecast</vt:lpstr>
      <vt:lpstr>Diurnal SST ampitude (DSA) </vt:lpstr>
      <vt:lpstr>幻灯片 51</vt:lpstr>
      <vt:lpstr>Diurnal SST ampitude (DSA) </vt:lpstr>
      <vt:lpstr>Summary </vt:lpstr>
      <vt:lpstr>Futhermore…</vt:lpstr>
      <vt:lpstr>Outlook</vt:lpstr>
      <vt:lpstr>Thanks to</vt:lpstr>
      <vt:lpstr>Vielen Dank!</vt:lpstr>
      <vt:lpstr>幻灯片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Air-sea interaction parameterization in ICON</dc:title>
  <dc:creator>lmj</dc:creator>
  <cp:lastModifiedBy>lmj</cp:lastModifiedBy>
  <cp:revision>10</cp:revision>
  <dcterms:created xsi:type="dcterms:W3CDTF">2018-08-08T18:45:10Z</dcterms:created>
  <dcterms:modified xsi:type="dcterms:W3CDTF">2018-08-09T13:19:10Z</dcterms:modified>
</cp:coreProperties>
</file>